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61" r:id="rId6"/>
    <p:sldId id="271" r:id="rId7"/>
    <p:sldId id="272" r:id="rId8"/>
    <p:sldId id="274" r:id="rId9"/>
    <p:sldId id="275" r:id="rId10"/>
    <p:sldId id="273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6" r:id="rId20"/>
    <p:sldId id="27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332"/>
    <a:srgbClr val="315251"/>
    <a:srgbClr val="F49F85"/>
    <a:srgbClr val="FFD9BE"/>
    <a:srgbClr val="1F5857"/>
    <a:srgbClr val="1C4E4D"/>
    <a:srgbClr val="246664"/>
    <a:srgbClr val="226160"/>
    <a:srgbClr val="3D726D"/>
    <a:srgbClr val="2B6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E2242-2137-462F-8257-9FDA1A40413C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D278E-08EF-44D1-9266-938514D7A8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62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A6855-43E0-4B4D-A1B2-4AB3A6201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95EAAC-D3EE-4E15-9CAB-083358BB5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791D5-DB84-4E6E-B659-5D54F2A7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1FFA62-8082-4D27-B0A5-8D5DBA876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F1E84-1E94-4CA8-83FD-B33626F2F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30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06610-1B78-40D6-B53F-5740EA6D1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9179E6-706F-4C17-A571-C7382EF0E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F82B0-DDD1-4C61-B91F-2BC324125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5EE5BF-C2BF-4EB3-BFD9-B09C580B0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7D33C6-0D2A-4639-9B5C-46D133ED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39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0CCF78-6D7F-465A-A96D-915391FAF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AC7C59-1D0F-451D-B844-797D7BEF3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85FBE-7415-4740-B199-53F52D5D2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2B80E9-AB0C-4BDF-9C2C-701F209B1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8433E7-50CF-4407-BB65-D3C6D699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6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3B108-69F5-48F9-A6D9-A00D498A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1E3406-489D-463A-A010-C13815EED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0765C1-7E56-459C-8BF0-AE21D4B4A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117F7C-EFA1-4767-83A2-A3B944F7D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3849F6-7782-44A7-BC5C-51171B3C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40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98841-B6DA-41E3-B3A8-E84CAC6D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3F0E96-C1A0-4446-86F8-7A3380C43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0C5DE-9660-4161-ACF6-650AB67EA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B99BC7-F7A7-4A41-A7BD-E6BD0FEC6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0C1DA-CF7C-4C2C-9B89-7CDCF9AE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84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EFE72-32FF-4780-BCF1-D199A603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839BF2-B77B-4CFC-A785-7E25D6764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9CF97D-F142-4D49-A7AA-D2A816A0E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A8AFF0-E4A0-43A8-96C7-1DF22DA49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082E9D-E594-476A-B384-2CDAC39A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AA58E6-DFDE-456D-A58D-88578F37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04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C0BFE-A156-469E-94A5-6F1C9BA3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7AC52F-DDA3-489D-9563-93E68D78B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E50E31-648B-4342-9EA0-E18055DF1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23714D-8B79-4DA4-B3EC-CF99E9FDC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E225F4-FD5B-4818-9C5E-645EBCDE5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5B8D48-A192-466C-BFBD-385900AFE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C7ECD6-B8DA-4A91-9BA7-0E572CC8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98A75F-1E15-4AAF-AE02-CE62BA13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682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A04BF-29E0-4FF2-ABC9-81672653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881379-F61C-423C-A639-BC992B7FF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D0908B-C188-46A2-AFA5-1FF986133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DD3FD4-6170-4C47-AB2A-1917ADAA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9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ED6E0F-155E-4F79-AA9B-FF26352A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5C968D-C6DC-46CD-AF7E-BEFD6254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10E89C-8F8F-4BB1-9059-8C3FE6FB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71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2C0AF-2315-4B09-9F3F-AE7FDE06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E462FB-4C1F-48CA-8AD9-F9CEEC463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FAC762-3E6C-4C63-8827-7E914C009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B150B-AB0C-4E06-9ED8-96B7B8F49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EBB0F3-5ED1-40B1-A210-43C6F9707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E2A00F-A187-47E8-B8FD-2538D9B2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82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3DCB4-437E-47A7-B005-9ED6D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B6A544-2C7C-49B5-ADCE-C861978DCC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D72025-3796-4B61-B3BC-C9E8A6877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57FB8B-23A0-4CA5-9063-83CEC432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3D3CB9-301C-4598-BEC9-12793D763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6625EE-7FEB-463D-B5BA-DC7648FDA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699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6E2B5A-2221-4059-B22F-2D47161C6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89EC38-9D64-42DD-89BF-1C8AC40F2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6C4C24-6F38-4C56-9726-2A7592563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CF8C3-73A5-4CAA-ABFF-8322DB794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55AACA-4D3B-49B8-B691-EA680E609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E4B37-4B82-4A10-904C-4EA7F4E20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31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276467D3-C771-4460-888D-026E5F876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7" name="순서도: 수동 입력 6">
            <a:extLst>
              <a:ext uri="{FF2B5EF4-FFF2-40B4-BE49-F238E27FC236}">
                <a16:creationId xmlns:a16="http://schemas.microsoft.com/office/drawing/2014/main" id="{6B273E87-B64F-4A43-8058-55E8FEFED233}"/>
              </a:ext>
            </a:extLst>
          </p:cNvPr>
          <p:cNvSpPr/>
          <p:nvPr/>
        </p:nvSpPr>
        <p:spPr>
          <a:xfrm rot="5400000">
            <a:off x="1376265" y="-1385597"/>
            <a:ext cx="6858000" cy="9610531"/>
          </a:xfrm>
          <a:prstGeom prst="flowChartManualInput">
            <a:avLst/>
          </a:prstGeom>
          <a:solidFill>
            <a:srgbClr val="FFD9BE"/>
          </a:solidFill>
          <a:ln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수동 입력 7">
            <a:extLst>
              <a:ext uri="{FF2B5EF4-FFF2-40B4-BE49-F238E27FC236}">
                <a16:creationId xmlns:a16="http://schemas.microsoft.com/office/drawing/2014/main" id="{5A8EA71B-5E88-4AED-A1DB-0A5F1254D3B8}"/>
              </a:ext>
            </a:extLst>
          </p:cNvPr>
          <p:cNvSpPr/>
          <p:nvPr/>
        </p:nvSpPr>
        <p:spPr>
          <a:xfrm rot="5400000">
            <a:off x="1320285" y="-1478905"/>
            <a:ext cx="7175240" cy="9815807"/>
          </a:xfrm>
          <a:prstGeom prst="flowChartManualInput">
            <a:avLst/>
          </a:prstGeom>
          <a:noFill/>
          <a:ln w="76200"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041484-BAA6-4A90-ACB9-6FD8913D5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3" y="917960"/>
            <a:ext cx="1876446" cy="25028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00C332-8B82-4717-9303-49617D9A66C0}"/>
              </a:ext>
            </a:extLst>
          </p:cNvPr>
          <p:cNvSpPr txBox="1"/>
          <p:nvPr/>
        </p:nvSpPr>
        <p:spPr>
          <a:xfrm>
            <a:off x="2141201" y="2023549"/>
            <a:ext cx="6189999" cy="140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연구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·GMP·RA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문서 기반 사고에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개발 역량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을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더해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의료 소프트웨어 품질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과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데이터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를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정확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하게 다루는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개발자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b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</a:br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정정화</a:t>
            </a:r>
            <a:r>
              <a:rPr lang="ko-KR" altLang="en-US" sz="1400" b="1" dirty="0" err="1">
                <a:solidFill>
                  <a:schemeClr val="accent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입니다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F68790-76D9-46F4-981A-DE0538E1613A}"/>
              </a:ext>
            </a:extLst>
          </p:cNvPr>
          <p:cNvSpPr txBox="1"/>
          <p:nvPr/>
        </p:nvSpPr>
        <p:spPr>
          <a:xfrm>
            <a:off x="217863" y="3723540"/>
            <a:ext cx="2381464" cy="1057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JEONG JEONGHWA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1994. 07. 30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서울시 금천구 독산동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6B69831-0306-485B-8515-B63A03518C00}"/>
              </a:ext>
            </a:extLst>
          </p:cNvPr>
          <p:cNvCxnSpPr>
            <a:cxnSpLocks/>
          </p:cNvCxnSpPr>
          <p:nvPr/>
        </p:nvCxnSpPr>
        <p:spPr>
          <a:xfrm>
            <a:off x="332163" y="4901058"/>
            <a:ext cx="36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5BA085-E961-46AA-A5FB-F8A84442064D}"/>
              </a:ext>
            </a:extLst>
          </p:cNvPr>
          <p:cNvSpPr txBox="1"/>
          <p:nvPr/>
        </p:nvSpPr>
        <p:spPr>
          <a:xfrm>
            <a:off x="217863" y="5020915"/>
            <a:ext cx="238146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M. 010 – 6203 - 7121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E.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jkh3043@naver.com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5FDB67-A85C-4495-A671-EA60A39F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376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08A914-8704-4ECD-9F83-593F6D10C57C}"/>
              </a:ext>
            </a:extLst>
          </p:cNvPr>
          <p:cNvSpPr/>
          <p:nvPr/>
        </p:nvSpPr>
        <p:spPr>
          <a:xfrm>
            <a:off x="119742" y="130628"/>
            <a:ext cx="11952515" cy="6596744"/>
          </a:xfrm>
          <a:prstGeom prst="rect">
            <a:avLst/>
          </a:prstGeom>
          <a:noFill/>
          <a:ln w="57150"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22F57-5250-45B8-B4DE-D3D8EBD0C4AB}"/>
              </a:ext>
            </a:extLst>
          </p:cNvPr>
          <p:cNvSpPr txBox="1"/>
          <p:nvPr/>
        </p:nvSpPr>
        <p:spPr>
          <a:xfrm>
            <a:off x="577516" y="449681"/>
            <a:ext cx="9489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FFD9BE"/>
                </a:solidFill>
              </a:rPr>
              <a:t>어떤 연구원인가</a:t>
            </a:r>
            <a:r>
              <a:rPr lang="en-US" altLang="ko-KR" sz="4000" b="1" dirty="0">
                <a:solidFill>
                  <a:srgbClr val="FFD9BE"/>
                </a:solidFill>
              </a:rPr>
              <a:t>?</a:t>
            </a:r>
            <a:r>
              <a:rPr lang="en-US" altLang="ko-KR" sz="4000" b="1" dirty="0">
                <a:solidFill>
                  <a:srgbClr val="F49F85"/>
                </a:solidFill>
              </a:rPr>
              <a:t>_case 3</a:t>
            </a:r>
            <a:endParaRPr lang="ko-KR" altLang="en-US" sz="2400" b="1" dirty="0">
              <a:solidFill>
                <a:srgbClr val="F49F85"/>
              </a:solidFill>
            </a:endParaRP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25FF9831-162A-4032-919E-EBEC6EF0F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60183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56BCA3EC-FF35-47B3-927B-65F4CDBC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3C2FA-7B11-4DC0-9335-7F5D5BB64C8D}"/>
              </a:ext>
            </a:extLst>
          </p:cNvPr>
          <p:cNvSpPr txBox="1"/>
          <p:nvPr/>
        </p:nvSpPr>
        <p:spPr>
          <a:xfrm>
            <a:off x="577516" y="1157567"/>
            <a:ext cx="577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49F85"/>
                </a:solidFill>
              </a:rPr>
              <a:t>회사의 성장에 기여할 수 있는 방향에 대해 고민하다</a:t>
            </a: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1F57D839-DDE5-426C-87FB-A8A7AB95503D}"/>
              </a:ext>
            </a:extLst>
          </p:cNvPr>
          <p:cNvSpPr/>
          <p:nvPr/>
        </p:nvSpPr>
        <p:spPr>
          <a:xfrm>
            <a:off x="629871" y="1657527"/>
            <a:ext cx="176927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F49F85"/>
                </a:solidFill>
                <a:ea typeface="Quattrocento Light" pitchFamily="34" charset="-122"/>
                <a:cs typeface="Quattrocento Light" pitchFamily="34" charset="-120"/>
              </a:rPr>
              <a:t>01</a:t>
            </a:r>
            <a:endParaRPr lang="en-US" b="1" dirty="0">
              <a:solidFill>
                <a:srgbClr val="F49F85"/>
              </a:solidFill>
            </a:endParaRPr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9DAD7968-E3F1-4C46-8864-76B4D10E7F1D}"/>
              </a:ext>
            </a:extLst>
          </p:cNvPr>
          <p:cNvSpPr/>
          <p:nvPr/>
        </p:nvSpPr>
        <p:spPr>
          <a:xfrm>
            <a:off x="629871" y="1935419"/>
            <a:ext cx="6480000" cy="2286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F8137B-67F5-43F5-BFDC-30A0C899331E}"/>
              </a:ext>
            </a:extLst>
          </p:cNvPr>
          <p:cNvSpPr txBox="1"/>
          <p:nvPr/>
        </p:nvSpPr>
        <p:spPr>
          <a:xfrm>
            <a:off x="629871" y="2068649"/>
            <a:ext cx="6599604" cy="692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altLang="ko-KR" b="1" dirty="0" err="1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문제</a:t>
            </a:r>
            <a:r>
              <a:rPr lang="en-US" altLang="ko-KR" b="1" dirty="0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인식</a:t>
            </a:r>
            <a:endParaRPr lang="en-US" altLang="ko-KR" b="1" dirty="0">
              <a:solidFill>
                <a:schemeClr val="bg1"/>
              </a:solidFill>
              <a:ea typeface="Quattrocento" pitchFamily="34" charset="-122"/>
              <a:cs typeface="Quattrocento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반려동물용 의약품 파이프라인 확대 필요성 제안 및 고양이 신장병 치료제 기획</a:t>
            </a:r>
            <a:endParaRPr lang="ko-KR" altLang="en-US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42FDA574-363E-4468-B0C2-5775D5EC7DEC}"/>
              </a:ext>
            </a:extLst>
          </p:cNvPr>
          <p:cNvSpPr/>
          <p:nvPr/>
        </p:nvSpPr>
        <p:spPr>
          <a:xfrm>
            <a:off x="629871" y="2797837"/>
            <a:ext cx="176927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F49F85"/>
                </a:solidFill>
                <a:ea typeface="Quattrocento Light" pitchFamily="34" charset="-122"/>
                <a:cs typeface="Quattrocento Light" pitchFamily="34" charset="-120"/>
              </a:rPr>
              <a:t>02</a:t>
            </a:r>
            <a:endParaRPr lang="en-US" b="1" dirty="0">
              <a:solidFill>
                <a:srgbClr val="F49F85"/>
              </a:solidFill>
            </a:endParaRPr>
          </a:p>
        </p:txBody>
      </p:sp>
      <p:sp>
        <p:nvSpPr>
          <p:cNvPr id="13" name="Shape 2">
            <a:extLst>
              <a:ext uri="{FF2B5EF4-FFF2-40B4-BE49-F238E27FC236}">
                <a16:creationId xmlns:a16="http://schemas.microsoft.com/office/drawing/2014/main" id="{872F4A20-DB37-403F-9231-B11DE13D4ACB}"/>
              </a:ext>
            </a:extLst>
          </p:cNvPr>
          <p:cNvSpPr/>
          <p:nvPr/>
        </p:nvSpPr>
        <p:spPr>
          <a:xfrm>
            <a:off x="629871" y="3075729"/>
            <a:ext cx="6480000" cy="2286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57C79F-4B10-4A78-9C26-22BC56019E11}"/>
              </a:ext>
            </a:extLst>
          </p:cNvPr>
          <p:cNvSpPr txBox="1"/>
          <p:nvPr/>
        </p:nvSpPr>
        <p:spPr>
          <a:xfrm>
            <a:off x="629871" y="3208959"/>
            <a:ext cx="6599604" cy="1013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기술 분석</a:t>
            </a:r>
            <a:endParaRPr lang="en-US" altLang="ko-KR" b="1" dirty="0">
              <a:solidFill>
                <a:schemeClr val="bg1"/>
              </a:solidFill>
              <a:ea typeface="Quattrocento" pitchFamily="34" charset="-122"/>
              <a:cs typeface="Quattrocento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논문 조사를 통해 고양이에서의 </a:t>
            </a:r>
            <a:r>
              <a:rPr lang="en-US" altLang="ko-KR" sz="1400" dirty="0">
                <a:solidFill>
                  <a:schemeClr val="bg1"/>
                </a:solidFill>
              </a:rPr>
              <a:t>AIM </a:t>
            </a:r>
            <a:r>
              <a:rPr lang="ko-KR" altLang="en-US" sz="1400" dirty="0">
                <a:solidFill>
                  <a:schemeClr val="bg1"/>
                </a:solidFill>
              </a:rPr>
              <a:t>단백질 분리 문제 및 재조합 </a:t>
            </a:r>
            <a:r>
              <a:rPr lang="en-US" altLang="ko-KR" sz="1400" dirty="0">
                <a:solidFill>
                  <a:schemeClr val="bg1"/>
                </a:solidFill>
              </a:rPr>
              <a:t>AIM(</a:t>
            </a:r>
            <a:r>
              <a:rPr lang="en-US" altLang="ko-KR" sz="1400" dirty="0" err="1">
                <a:solidFill>
                  <a:schemeClr val="bg1"/>
                </a:solidFill>
              </a:rPr>
              <a:t>rAIM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의 효능 확인</a:t>
            </a:r>
            <a:endParaRPr lang="ko-KR" altLang="en-US" dirty="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6E4D6C3F-48C0-4B00-86D9-C2D6B8F6F1D9}"/>
              </a:ext>
            </a:extLst>
          </p:cNvPr>
          <p:cNvSpPr/>
          <p:nvPr/>
        </p:nvSpPr>
        <p:spPr>
          <a:xfrm>
            <a:off x="629871" y="4258747"/>
            <a:ext cx="176927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F49F85"/>
                </a:solidFill>
                <a:ea typeface="Quattrocento Light" pitchFamily="34" charset="-122"/>
                <a:cs typeface="Quattrocento Light" pitchFamily="34" charset="-120"/>
              </a:rPr>
              <a:t>03</a:t>
            </a:r>
            <a:endParaRPr lang="en-US" b="1" dirty="0">
              <a:solidFill>
                <a:srgbClr val="F49F85"/>
              </a:solidFill>
            </a:endParaRPr>
          </a:p>
        </p:txBody>
      </p:sp>
      <p:sp>
        <p:nvSpPr>
          <p:cNvPr id="19" name="Shape 2">
            <a:extLst>
              <a:ext uri="{FF2B5EF4-FFF2-40B4-BE49-F238E27FC236}">
                <a16:creationId xmlns:a16="http://schemas.microsoft.com/office/drawing/2014/main" id="{0BF13181-4A12-4235-B58C-8418F0592A5E}"/>
              </a:ext>
            </a:extLst>
          </p:cNvPr>
          <p:cNvSpPr/>
          <p:nvPr/>
        </p:nvSpPr>
        <p:spPr>
          <a:xfrm>
            <a:off x="629871" y="4536639"/>
            <a:ext cx="6480000" cy="2286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4C4E51-116F-463D-8636-F2CDCBDFCCA3}"/>
              </a:ext>
            </a:extLst>
          </p:cNvPr>
          <p:cNvSpPr txBox="1"/>
          <p:nvPr/>
        </p:nvSpPr>
        <p:spPr>
          <a:xfrm>
            <a:off x="629871" y="4622244"/>
            <a:ext cx="6599604" cy="1333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실현화 시도</a:t>
            </a:r>
            <a:endParaRPr lang="en-US" altLang="ko-KR" b="1" dirty="0">
              <a:solidFill>
                <a:schemeClr val="bg1"/>
              </a:solidFill>
              <a:ea typeface="Quattrocento" pitchFamily="34" charset="-122"/>
              <a:cs typeface="Quattrocento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ko-KR" altLang="en-US" sz="1400" dirty="0">
                <a:solidFill>
                  <a:schemeClr val="bg1"/>
                </a:solidFill>
                <a:ea typeface="+mj-ea"/>
              </a:rPr>
              <a:t>선배에게 자문을 구한 후 회사 상황을 고려했을 시 라이선스인</a:t>
            </a:r>
            <a:r>
              <a:rPr lang="en-US" altLang="ko-KR" sz="1400" dirty="0">
                <a:solidFill>
                  <a:schemeClr val="bg1"/>
                </a:solidFill>
                <a:ea typeface="+mj-ea"/>
              </a:rPr>
              <a:t>(License-in)</a:t>
            </a:r>
            <a:r>
              <a:rPr lang="ko-KR" altLang="en-US" sz="1400" dirty="0">
                <a:solidFill>
                  <a:schemeClr val="bg1"/>
                </a:solidFill>
                <a:ea typeface="+mj-ea"/>
              </a:rPr>
              <a:t>전략이 효과적일 것이라 판단</a:t>
            </a:r>
            <a:r>
              <a:rPr lang="en-US" altLang="ko-KR" sz="1400" dirty="0">
                <a:solidFill>
                  <a:schemeClr val="bg1"/>
                </a:solidFill>
                <a:ea typeface="+mj-ea"/>
              </a:rPr>
              <a:t>.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ko-KR" altLang="en-US" sz="1400" dirty="0">
                <a:solidFill>
                  <a:schemeClr val="bg1"/>
                </a:solidFill>
                <a:ea typeface="+mj-ea"/>
              </a:rPr>
              <a:t>미야자키 교수와 메일을 통해 </a:t>
            </a:r>
            <a:r>
              <a:rPr lang="ko-KR" altLang="en-US" sz="1400" dirty="0" err="1">
                <a:solidFill>
                  <a:schemeClr val="bg1"/>
                </a:solidFill>
                <a:ea typeface="+mj-ea"/>
              </a:rPr>
              <a:t>컨택</a:t>
            </a:r>
            <a:r>
              <a:rPr lang="ko-KR" altLang="en-US" sz="1400" dirty="0">
                <a:solidFill>
                  <a:schemeClr val="bg1"/>
                </a:solidFill>
                <a:ea typeface="+mj-ea"/>
              </a:rPr>
              <a:t> 시도</a:t>
            </a:r>
            <a:r>
              <a:rPr lang="en-US" altLang="ko-KR" sz="1400" dirty="0">
                <a:solidFill>
                  <a:schemeClr val="bg1"/>
                </a:solidFill>
                <a:ea typeface="+mj-ea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ea typeface="+mj-ea"/>
              </a:rPr>
              <a:t>긍정적 반응 이끌어 냄</a:t>
            </a:r>
            <a:r>
              <a:rPr lang="en-US" altLang="ko-KR" sz="1400" dirty="0">
                <a:solidFill>
                  <a:schemeClr val="bg1"/>
                </a:solidFill>
                <a:ea typeface="+mj-ea"/>
              </a:rPr>
              <a:t>.</a:t>
            </a:r>
            <a:endParaRPr lang="ko-KR" altLang="en-US" sz="14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7036763E-A409-4617-9EA7-8F9BA66A0C4D}"/>
              </a:ext>
            </a:extLst>
          </p:cNvPr>
          <p:cNvSpPr/>
          <p:nvPr/>
        </p:nvSpPr>
        <p:spPr>
          <a:xfrm>
            <a:off x="629871" y="6050116"/>
            <a:ext cx="30480" cy="54000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53CC7D-2389-4964-BE0B-E44E51234BE9}"/>
              </a:ext>
            </a:extLst>
          </p:cNvPr>
          <p:cNvSpPr txBox="1"/>
          <p:nvPr/>
        </p:nvSpPr>
        <p:spPr>
          <a:xfrm>
            <a:off x="767761" y="5926841"/>
            <a:ext cx="6658187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항상 회사의 성장에 도움이 될 수 있는 방법이 무엇일지 고민하고</a:t>
            </a:r>
            <a:r>
              <a:rPr lang="en-US" altLang="ko-KR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, </a:t>
            </a:r>
            <a:br>
              <a:rPr lang="en-US" altLang="ko-KR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</a:br>
            <a:r>
              <a:rPr lang="ko-KR" altLang="en-US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아이디어를 내는 데 적극적으로 임합니다</a:t>
            </a:r>
            <a:r>
              <a:rPr lang="en-US" altLang="ko-KR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.</a:t>
            </a:r>
            <a:endParaRPr lang="ko-KR" altLang="en-US" sz="1400" b="1" dirty="0">
              <a:solidFill>
                <a:srgbClr val="F49F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258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D595D56-8C2C-428A-9BB7-96465FCDC35F}"/>
              </a:ext>
            </a:extLst>
          </p:cNvPr>
          <p:cNvSpPr/>
          <p:nvPr/>
        </p:nvSpPr>
        <p:spPr>
          <a:xfrm>
            <a:off x="119742" y="130628"/>
            <a:ext cx="11952515" cy="6596744"/>
          </a:xfrm>
          <a:prstGeom prst="rect">
            <a:avLst/>
          </a:prstGeom>
          <a:noFill/>
          <a:ln w="57150"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0558F5-A0FB-4205-8BD1-3BFBAF185987}"/>
              </a:ext>
            </a:extLst>
          </p:cNvPr>
          <p:cNvCxnSpPr>
            <a:cxnSpLocks/>
          </p:cNvCxnSpPr>
          <p:nvPr/>
        </p:nvCxnSpPr>
        <p:spPr>
          <a:xfrm>
            <a:off x="6044087" y="397324"/>
            <a:ext cx="0" cy="617161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2CAB5C0-0099-454F-A4FF-98287CD19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162" y="973802"/>
            <a:ext cx="3934325" cy="11583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45A572-FD69-4341-9FF8-270FA77006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4" b="14456"/>
          <a:stretch/>
        </p:blipFill>
        <p:spPr>
          <a:xfrm>
            <a:off x="6199161" y="5398942"/>
            <a:ext cx="4844605" cy="78377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6BB3562-D71B-4460-A285-EB4D55781968}"/>
              </a:ext>
            </a:extLst>
          </p:cNvPr>
          <p:cNvGrpSpPr/>
          <p:nvPr/>
        </p:nvGrpSpPr>
        <p:grpSpPr>
          <a:xfrm>
            <a:off x="7839485" y="2462262"/>
            <a:ext cx="4154313" cy="641219"/>
            <a:chOff x="1941687" y="1161046"/>
            <a:chExt cx="4154313" cy="64121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AF1D565-3646-4346-BE96-752D563DC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285" b="48103"/>
            <a:stretch/>
          </p:blipFill>
          <p:spPr>
            <a:xfrm>
              <a:off x="1941687" y="1595536"/>
              <a:ext cx="4154312" cy="20672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EDDA4D6-AA57-4C84-9D8F-A22766F1B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002"/>
            <a:stretch/>
          </p:blipFill>
          <p:spPr>
            <a:xfrm>
              <a:off x="1941688" y="1161046"/>
              <a:ext cx="4154312" cy="43449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D19D5F8-D868-40F5-A293-8A75D5719878}"/>
              </a:ext>
            </a:extLst>
          </p:cNvPr>
          <p:cNvSpPr txBox="1"/>
          <p:nvPr/>
        </p:nvSpPr>
        <p:spPr>
          <a:xfrm>
            <a:off x="6563491" y="200079"/>
            <a:ext cx="50478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AI</a:t>
            </a:r>
            <a:r>
              <a:rPr lang="ko-KR" altLang="en-US" sz="20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가 분석한 역량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E122F7-6196-4C04-8E28-2B2C3DB64D61}"/>
              </a:ext>
            </a:extLst>
          </p:cNvPr>
          <p:cNvGrpSpPr/>
          <p:nvPr/>
        </p:nvGrpSpPr>
        <p:grpSpPr>
          <a:xfrm>
            <a:off x="7917243" y="242838"/>
            <a:ext cx="55171" cy="360000"/>
            <a:chOff x="7969156" y="205514"/>
            <a:chExt cx="55171" cy="36000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E19EA0B-CB52-45BB-8DD9-8CF99CF67E11}"/>
                </a:ext>
              </a:extLst>
            </p:cNvPr>
            <p:cNvCxnSpPr>
              <a:cxnSpLocks/>
            </p:cNvCxnSpPr>
            <p:nvPr/>
          </p:nvCxnSpPr>
          <p:spPr>
            <a:xfrm>
              <a:off x="8024327" y="205514"/>
              <a:ext cx="0" cy="3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8B78893-EB58-4353-8808-27724032C8D0}"/>
                </a:ext>
              </a:extLst>
            </p:cNvPr>
            <p:cNvCxnSpPr>
              <a:cxnSpLocks/>
            </p:cNvCxnSpPr>
            <p:nvPr/>
          </p:nvCxnSpPr>
          <p:spPr>
            <a:xfrm>
              <a:off x="7969156" y="205514"/>
              <a:ext cx="0" cy="3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66E18E8-64B6-4736-9F58-B44CA76B081A}"/>
              </a:ext>
            </a:extLst>
          </p:cNvPr>
          <p:cNvGrpSpPr/>
          <p:nvPr/>
        </p:nvGrpSpPr>
        <p:grpSpPr>
          <a:xfrm>
            <a:off x="10187438" y="242838"/>
            <a:ext cx="55171" cy="360000"/>
            <a:chOff x="8121556" y="357914"/>
            <a:chExt cx="55171" cy="36000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786DC66-6D1E-48ED-81F5-DC1873331950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27" y="357914"/>
              <a:ext cx="0" cy="3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AD2ADDA-CE28-4450-A1AA-D1F933BE4174}"/>
                </a:ext>
              </a:extLst>
            </p:cNvPr>
            <p:cNvCxnSpPr>
              <a:cxnSpLocks/>
            </p:cNvCxnSpPr>
            <p:nvPr/>
          </p:nvCxnSpPr>
          <p:spPr>
            <a:xfrm>
              <a:off x="8121556" y="357914"/>
              <a:ext cx="0" cy="3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1B98CAE-CD69-49E7-BCCD-20468AD2F06A}"/>
              </a:ext>
            </a:extLst>
          </p:cNvPr>
          <p:cNvSpPr txBox="1"/>
          <p:nvPr/>
        </p:nvSpPr>
        <p:spPr>
          <a:xfrm>
            <a:off x="304153" y="200079"/>
            <a:ext cx="50478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팀원으로서 이런 사람이에요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0DC98-094D-4DEC-B441-4AC85698FAFD}"/>
              </a:ext>
            </a:extLst>
          </p:cNvPr>
          <p:cNvGrpSpPr/>
          <p:nvPr/>
        </p:nvGrpSpPr>
        <p:grpSpPr>
          <a:xfrm>
            <a:off x="1047945" y="240028"/>
            <a:ext cx="55171" cy="360000"/>
            <a:chOff x="7969156" y="205514"/>
            <a:chExt cx="55171" cy="36000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1FC9BCE-EA0F-47B4-AC2D-75D24370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4327" y="205514"/>
              <a:ext cx="0" cy="3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518C2EB-07A7-4890-88D9-80CF70FEC7D1}"/>
                </a:ext>
              </a:extLst>
            </p:cNvPr>
            <p:cNvCxnSpPr>
              <a:cxnSpLocks/>
            </p:cNvCxnSpPr>
            <p:nvPr/>
          </p:nvCxnSpPr>
          <p:spPr>
            <a:xfrm>
              <a:off x="7969156" y="205514"/>
              <a:ext cx="0" cy="3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8DB54E-FF13-4929-9109-180C41B52528}"/>
              </a:ext>
            </a:extLst>
          </p:cNvPr>
          <p:cNvGrpSpPr/>
          <p:nvPr/>
        </p:nvGrpSpPr>
        <p:grpSpPr>
          <a:xfrm>
            <a:off x="4559126" y="240028"/>
            <a:ext cx="55171" cy="360000"/>
            <a:chOff x="8121556" y="357914"/>
            <a:chExt cx="55171" cy="36000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9B0B10E-46CA-45FB-A679-CC8AA3D93DF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27" y="357914"/>
              <a:ext cx="0" cy="3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51FA14C-F4E3-4D03-9451-A4F02F61095C}"/>
                </a:ext>
              </a:extLst>
            </p:cNvPr>
            <p:cNvCxnSpPr>
              <a:cxnSpLocks/>
            </p:cNvCxnSpPr>
            <p:nvPr/>
          </p:nvCxnSpPr>
          <p:spPr>
            <a:xfrm>
              <a:off x="8121556" y="357914"/>
              <a:ext cx="0" cy="3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2E5BB95E-263B-43A1-8F73-8CA4106FE8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5" t="38335" r="26133" b="36964"/>
          <a:stretch/>
        </p:blipFill>
        <p:spPr>
          <a:xfrm>
            <a:off x="4614297" y="2448587"/>
            <a:ext cx="1169327" cy="117078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CC8B314-9E21-400C-B0E8-62C1394324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" t="10156" r="73761" b="65142"/>
          <a:stretch/>
        </p:blipFill>
        <p:spPr>
          <a:xfrm>
            <a:off x="184398" y="3924158"/>
            <a:ext cx="1168543" cy="117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D8487EE-47EB-4E41-88EC-FBA1C98CDF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8" t="65602" r="25921" b="9696"/>
          <a:stretch/>
        </p:blipFill>
        <p:spPr>
          <a:xfrm>
            <a:off x="184398" y="973802"/>
            <a:ext cx="1168542" cy="117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74C2E6-0423-4113-B0A0-3FECFCE2C3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02" t="38130" r="2027" b="37167"/>
          <a:stretch/>
        </p:blipFill>
        <p:spPr>
          <a:xfrm>
            <a:off x="4615081" y="5398942"/>
            <a:ext cx="1168543" cy="1170000"/>
          </a:xfrm>
          <a:prstGeom prst="rect">
            <a:avLst/>
          </a:prstGeom>
        </p:spPr>
      </p:pic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CDAD5D84-C726-40E3-AEA0-3C2A99D1A902}"/>
              </a:ext>
            </a:extLst>
          </p:cNvPr>
          <p:cNvSpPr/>
          <p:nvPr/>
        </p:nvSpPr>
        <p:spPr>
          <a:xfrm>
            <a:off x="1825181" y="973802"/>
            <a:ext cx="4034726" cy="783772"/>
          </a:xfrm>
          <a:prstGeom prst="wedgeRoundRectCallout">
            <a:avLst>
              <a:gd name="adj1" fmla="val -49278"/>
              <a:gd name="adj2" fmla="val 83929"/>
              <a:gd name="adj3" fmla="val 1666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2" name="말풍선: 모서리가 둥근 사각형 31">
            <a:extLst>
              <a:ext uri="{FF2B5EF4-FFF2-40B4-BE49-F238E27FC236}">
                <a16:creationId xmlns:a16="http://schemas.microsoft.com/office/drawing/2014/main" id="{27BB0453-BD09-4422-8C9D-591510312051}"/>
              </a:ext>
            </a:extLst>
          </p:cNvPr>
          <p:cNvSpPr/>
          <p:nvPr/>
        </p:nvSpPr>
        <p:spPr>
          <a:xfrm>
            <a:off x="1825181" y="3924158"/>
            <a:ext cx="4034726" cy="783772"/>
          </a:xfrm>
          <a:prstGeom prst="wedgeRoundRectCallout">
            <a:avLst>
              <a:gd name="adj1" fmla="val -49278"/>
              <a:gd name="adj2" fmla="val 83929"/>
              <a:gd name="adj3" fmla="val 1666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3" name="말풍선: 모서리가 둥근 사각형 32">
            <a:extLst>
              <a:ext uri="{FF2B5EF4-FFF2-40B4-BE49-F238E27FC236}">
                <a16:creationId xmlns:a16="http://schemas.microsoft.com/office/drawing/2014/main" id="{20252323-9F51-474C-B506-8F2E3F40057E}"/>
              </a:ext>
            </a:extLst>
          </p:cNvPr>
          <p:cNvSpPr/>
          <p:nvPr/>
        </p:nvSpPr>
        <p:spPr>
          <a:xfrm>
            <a:off x="319108" y="2449374"/>
            <a:ext cx="4034726" cy="783772"/>
          </a:xfrm>
          <a:prstGeom prst="wedgeRoundRectCallout">
            <a:avLst>
              <a:gd name="adj1" fmla="val -49278"/>
              <a:gd name="adj2" fmla="val 83929"/>
              <a:gd name="adj3" fmla="val 16667"/>
            </a:avLst>
          </a:prstGeom>
          <a:noFill/>
          <a:ln w="28575">
            <a:solidFill>
              <a:schemeClr val="bg1"/>
            </a:solidFill>
          </a:ln>
          <a:scene3d>
            <a:camera prst="orthographicFront">
              <a:rot lat="0" lon="1079997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4" name="말풍선: 모서리가 둥근 사각형 33">
            <a:extLst>
              <a:ext uri="{FF2B5EF4-FFF2-40B4-BE49-F238E27FC236}">
                <a16:creationId xmlns:a16="http://schemas.microsoft.com/office/drawing/2014/main" id="{A3EFA106-9EC3-4DDA-8832-38435F3149DB}"/>
              </a:ext>
            </a:extLst>
          </p:cNvPr>
          <p:cNvSpPr/>
          <p:nvPr/>
        </p:nvSpPr>
        <p:spPr>
          <a:xfrm>
            <a:off x="319108" y="5398942"/>
            <a:ext cx="4034726" cy="783772"/>
          </a:xfrm>
          <a:prstGeom prst="wedgeRoundRectCallout">
            <a:avLst>
              <a:gd name="adj1" fmla="val -49278"/>
              <a:gd name="adj2" fmla="val 83929"/>
              <a:gd name="adj3" fmla="val 16667"/>
            </a:avLst>
          </a:prstGeom>
          <a:noFill/>
          <a:ln w="28575">
            <a:solidFill>
              <a:schemeClr val="bg1"/>
            </a:solidFill>
          </a:ln>
          <a:scene3d>
            <a:camera prst="orthographicFront">
              <a:rot lat="0" lon="1079997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FAAE62-27A6-4308-85C0-CBD243E266B6}"/>
              </a:ext>
            </a:extLst>
          </p:cNvPr>
          <p:cNvSpPr txBox="1"/>
          <p:nvPr/>
        </p:nvSpPr>
        <p:spPr>
          <a:xfrm>
            <a:off x="2454983" y="1226796"/>
            <a:ext cx="281038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“</a:t>
            </a:r>
            <a:r>
              <a:rPr lang="ko-KR" altLang="en-US" sz="1200" b="1" dirty="0">
                <a:solidFill>
                  <a:schemeClr val="bg1"/>
                </a:solidFill>
              </a:rPr>
              <a:t>어떤 일이든 믿고 맡길 수 있는 사람</a:t>
            </a:r>
            <a:r>
              <a:rPr lang="en-US" altLang="ko-KR" sz="1200" b="1" dirty="0">
                <a:solidFill>
                  <a:schemeClr val="bg1"/>
                </a:solidFill>
              </a:rPr>
              <a:t>”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4323E3-1C5A-4648-A029-D90B3FCAFED5}"/>
              </a:ext>
            </a:extLst>
          </p:cNvPr>
          <p:cNvSpPr txBox="1"/>
          <p:nvPr/>
        </p:nvSpPr>
        <p:spPr>
          <a:xfrm>
            <a:off x="324445" y="2533457"/>
            <a:ext cx="3890124" cy="6106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“</a:t>
            </a:r>
            <a:r>
              <a:rPr lang="ko-KR" altLang="en-US" sz="1200" b="1" dirty="0">
                <a:solidFill>
                  <a:schemeClr val="bg1"/>
                </a:solidFill>
              </a:rPr>
              <a:t>남들이 볼 땐 귀찮을 법한데 꿋꿋이 하는 모습을 보니 정말 끈기 있는 사람</a:t>
            </a:r>
            <a:r>
              <a:rPr lang="en-US" altLang="ko-KR" sz="1200" b="1" dirty="0">
                <a:solidFill>
                  <a:schemeClr val="bg1"/>
                </a:solidFill>
              </a:rPr>
              <a:t>”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DEDA1C-35CF-4747-9AD3-F4F3144E5037}"/>
              </a:ext>
            </a:extLst>
          </p:cNvPr>
          <p:cNvSpPr txBox="1"/>
          <p:nvPr/>
        </p:nvSpPr>
        <p:spPr>
          <a:xfrm>
            <a:off x="2162024" y="4005077"/>
            <a:ext cx="3389939" cy="6106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“</a:t>
            </a:r>
            <a:r>
              <a:rPr lang="ko-KR" altLang="en-US" sz="1200" b="1" dirty="0">
                <a:solidFill>
                  <a:schemeClr val="bg1"/>
                </a:solidFill>
              </a:rPr>
              <a:t>맡은 일을 끝까지 책임지고 수행하는 자세와 세밀한 관찰력으로 팀에 안정감을 주는 존재</a:t>
            </a:r>
            <a:r>
              <a:rPr lang="en-US" altLang="ko-KR" sz="1200" b="1" dirty="0">
                <a:solidFill>
                  <a:schemeClr val="bg1"/>
                </a:solidFill>
              </a:rPr>
              <a:t>”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76152B-C376-4451-8985-C57BE2404B69}"/>
              </a:ext>
            </a:extLst>
          </p:cNvPr>
          <p:cNvSpPr txBox="1"/>
          <p:nvPr/>
        </p:nvSpPr>
        <p:spPr>
          <a:xfrm>
            <a:off x="574538" y="5479862"/>
            <a:ext cx="3389939" cy="6106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“</a:t>
            </a:r>
            <a:r>
              <a:rPr lang="ko-KR" altLang="en-US" sz="1200" b="1" dirty="0">
                <a:solidFill>
                  <a:schemeClr val="bg1"/>
                </a:solidFill>
              </a:rPr>
              <a:t>함께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일하는 동료의 의견을 잘 경청할 줄 알고</a:t>
            </a:r>
            <a:r>
              <a:rPr lang="en-US" altLang="ko-KR" sz="1200" b="1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맡은 일은 끝까지 책임지고 마무리하는 사람</a:t>
            </a:r>
            <a:r>
              <a:rPr lang="en-US" altLang="ko-KR" sz="1200" b="1" dirty="0">
                <a:solidFill>
                  <a:schemeClr val="bg1"/>
                </a:solidFill>
              </a:rPr>
              <a:t>”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E996E68-60AF-42A0-BCDA-1ED34BFBD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7E42113-1224-4783-84F1-88A5541CA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036" y="4435562"/>
            <a:ext cx="5159761" cy="63330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4602939-BBB0-4BA8-B3F7-10D35475C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6750" y="3433559"/>
            <a:ext cx="5511214" cy="6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32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08A914-8704-4ECD-9F83-593F6D10C57C}"/>
              </a:ext>
            </a:extLst>
          </p:cNvPr>
          <p:cNvSpPr/>
          <p:nvPr/>
        </p:nvSpPr>
        <p:spPr>
          <a:xfrm>
            <a:off x="119742" y="130628"/>
            <a:ext cx="11952515" cy="6596744"/>
          </a:xfrm>
          <a:prstGeom prst="rect">
            <a:avLst/>
          </a:prstGeom>
          <a:noFill/>
          <a:ln w="57150"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22F57-5250-45B8-B4DE-D3D8EBD0C4AB}"/>
              </a:ext>
            </a:extLst>
          </p:cNvPr>
          <p:cNvSpPr txBox="1"/>
          <p:nvPr/>
        </p:nvSpPr>
        <p:spPr>
          <a:xfrm>
            <a:off x="577516" y="497306"/>
            <a:ext cx="9489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D9BE"/>
                </a:solidFill>
              </a:rPr>
              <a:t>RA</a:t>
            </a:r>
            <a:r>
              <a:rPr lang="en-US" altLang="ko-KR" sz="4000" b="1" dirty="0">
                <a:solidFill>
                  <a:srgbClr val="F49F85"/>
                </a:solidFill>
              </a:rPr>
              <a:t> </a:t>
            </a:r>
            <a:r>
              <a:rPr lang="en-US" altLang="ko-KR" sz="4000" b="1" dirty="0" err="1">
                <a:solidFill>
                  <a:srgbClr val="FFD9BE"/>
                </a:solidFill>
              </a:rPr>
              <a:t>Education</a:t>
            </a:r>
            <a:r>
              <a:rPr lang="en-US" altLang="ko-KR" sz="4000" b="1" dirty="0" err="1">
                <a:solidFill>
                  <a:srgbClr val="F49F85"/>
                </a:solidFill>
              </a:rPr>
              <a:t>_project</a:t>
            </a:r>
            <a:r>
              <a:rPr lang="en-US" altLang="ko-KR" sz="4000" b="1" dirty="0">
                <a:solidFill>
                  <a:srgbClr val="F49F85"/>
                </a:solidFill>
              </a:rPr>
              <a:t> 1</a:t>
            </a:r>
            <a:r>
              <a:rPr lang="en-US" altLang="ko-KR" sz="2400" b="1" dirty="0">
                <a:solidFill>
                  <a:srgbClr val="F49F85"/>
                </a:solidFill>
              </a:rPr>
              <a:t>(</a:t>
            </a:r>
            <a:r>
              <a:rPr lang="ko-KR" altLang="en-US" sz="2400" b="1" dirty="0" err="1">
                <a:solidFill>
                  <a:srgbClr val="F49F85"/>
                </a:solidFill>
              </a:rPr>
              <a:t>레보티록신</a:t>
            </a:r>
            <a:r>
              <a:rPr lang="ko-KR" altLang="en-US" sz="2400" b="1" dirty="0">
                <a:solidFill>
                  <a:srgbClr val="F49F85"/>
                </a:solidFill>
              </a:rPr>
              <a:t> 제네릭 개발</a:t>
            </a:r>
            <a:r>
              <a:rPr lang="en-US" altLang="ko-KR" sz="2400" b="1" dirty="0">
                <a:solidFill>
                  <a:srgbClr val="F49F85"/>
                </a:solidFill>
              </a:rPr>
              <a:t>)</a:t>
            </a:r>
            <a:endParaRPr lang="ko-KR" altLang="en-US" sz="2400" b="1" dirty="0">
              <a:solidFill>
                <a:srgbClr val="F49F85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1D53F5-16C5-4506-AA88-5E0194BCC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62" y="1571870"/>
            <a:ext cx="3671122" cy="21104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5EA572-6DF0-46D0-9539-9F83F2806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704" y="1571870"/>
            <a:ext cx="3671122" cy="21155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9DEFD0-64A7-48B1-8123-286F261E0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245" y="1571869"/>
            <a:ext cx="3671123" cy="21104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8616EA-DC46-4204-B016-E8A80B7F8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62" y="3921494"/>
            <a:ext cx="3671122" cy="21104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D6865F1-ED7C-4025-BE8F-36F8E5265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705" y="3921494"/>
            <a:ext cx="3671122" cy="2110401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4D0499E-4F65-41CB-BD66-7FB3E70D1DA2}"/>
              </a:ext>
            </a:extLst>
          </p:cNvPr>
          <p:cNvSpPr/>
          <p:nvPr/>
        </p:nvSpPr>
        <p:spPr>
          <a:xfrm>
            <a:off x="7862245" y="4697694"/>
            <a:ext cx="564033" cy="707886"/>
          </a:xfrm>
          <a:prstGeom prst="rightArrow">
            <a:avLst/>
          </a:prstGeom>
          <a:solidFill>
            <a:srgbClr val="F49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302E36-C839-4ADD-9A1B-71EB3A1A94B4}"/>
              </a:ext>
            </a:extLst>
          </p:cNvPr>
          <p:cNvSpPr txBox="1"/>
          <p:nvPr/>
        </p:nvSpPr>
        <p:spPr>
          <a:xfrm>
            <a:off x="8426278" y="4541529"/>
            <a:ext cx="3512560" cy="1020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제네릭 개발 기획 시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생동시험을 최소한으로 진행하여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개발 기간 및 비용을 절감하는 역량 향상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56BCA3EC-FF35-47B3-927B-65F4CDBC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1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08A914-8704-4ECD-9F83-593F6D10C57C}"/>
              </a:ext>
            </a:extLst>
          </p:cNvPr>
          <p:cNvSpPr/>
          <p:nvPr/>
        </p:nvSpPr>
        <p:spPr>
          <a:xfrm>
            <a:off x="119742" y="130628"/>
            <a:ext cx="11952515" cy="6596744"/>
          </a:xfrm>
          <a:prstGeom prst="rect">
            <a:avLst/>
          </a:prstGeom>
          <a:noFill/>
          <a:ln w="57150"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22F57-5250-45B8-B4DE-D3D8EBD0C4AB}"/>
              </a:ext>
            </a:extLst>
          </p:cNvPr>
          <p:cNvSpPr txBox="1"/>
          <p:nvPr/>
        </p:nvSpPr>
        <p:spPr>
          <a:xfrm>
            <a:off x="577515" y="497306"/>
            <a:ext cx="9933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D9BE"/>
                </a:solidFill>
              </a:rPr>
              <a:t>RA</a:t>
            </a:r>
            <a:r>
              <a:rPr lang="en-US" altLang="ko-KR" sz="4000" b="1" dirty="0">
                <a:solidFill>
                  <a:srgbClr val="F49F85"/>
                </a:solidFill>
              </a:rPr>
              <a:t> </a:t>
            </a:r>
            <a:r>
              <a:rPr lang="en-US" altLang="ko-KR" sz="4000" b="1" dirty="0" err="1">
                <a:solidFill>
                  <a:srgbClr val="FFD9BE"/>
                </a:solidFill>
              </a:rPr>
              <a:t>Education</a:t>
            </a:r>
            <a:r>
              <a:rPr lang="en-US" altLang="ko-KR" sz="4000" b="1" dirty="0" err="1">
                <a:solidFill>
                  <a:srgbClr val="F49F85"/>
                </a:solidFill>
              </a:rPr>
              <a:t>_project</a:t>
            </a:r>
            <a:r>
              <a:rPr lang="en-US" altLang="ko-KR" sz="4000" b="1" dirty="0">
                <a:solidFill>
                  <a:srgbClr val="F49F85"/>
                </a:solidFill>
              </a:rPr>
              <a:t> 2</a:t>
            </a:r>
            <a:r>
              <a:rPr lang="en-US" altLang="ko-KR" sz="2400" b="1" dirty="0">
                <a:solidFill>
                  <a:srgbClr val="F49F85"/>
                </a:solidFill>
              </a:rPr>
              <a:t>(</a:t>
            </a:r>
            <a:r>
              <a:rPr lang="ko-KR" altLang="en-US" sz="2400" b="1" dirty="0" err="1">
                <a:solidFill>
                  <a:srgbClr val="F49F85"/>
                </a:solidFill>
              </a:rPr>
              <a:t>에피나코나졸</a:t>
            </a:r>
            <a:r>
              <a:rPr lang="ko-KR" altLang="en-US" sz="2400" b="1" dirty="0">
                <a:solidFill>
                  <a:srgbClr val="F49F85"/>
                </a:solidFill>
              </a:rPr>
              <a:t> 제네릭 개발</a:t>
            </a:r>
            <a:r>
              <a:rPr lang="en-US" altLang="ko-KR" sz="2400" b="1" dirty="0">
                <a:solidFill>
                  <a:srgbClr val="F49F85"/>
                </a:solidFill>
              </a:rPr>
              <a:t>)</a:t>
            </a:r>
            <a:endParaRPr lang="ko-KR" altLang="en-US" sz="2400" b="1" dirty="0">
              <a:solidFill>
                <a:srgbClr val="F49F85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87D791-6BD5-403D-A6D3-CC8EB7BD617A}"/>
              </a:ext>
            </a:extLst>
          </p:cNvPr>
          <p:cNvGrpSpPr/>
          <p:nvPr/>
        </p:nvGrpSpPr>
        <p:grpSpPr>
          <a:xfrm>
            <a:off x="233463" y="1571870"/>
            <a:ext cx="3110650" cy="2112152"/>
            <a:chOff x="233463" y="1571870"/>
            <a:chExt cx="3110650" cy="211215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184551-2CAA-45C6-AA0F-0F09231C3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463" y="1571870"/>
              <a:ext cx="3110650" cy="211215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CF1AE79-DBCD-43BB-B24E-D1FB07C21F35}"/>
                </a:ext>
              </a:extLst>
            </p:cNvPr>
            <p:cNvSpPr/>
            <p:nvPr/>
          </p:nvSpPr>
          <p:spPr>
            <a:xfrm>
              <a:off x="1621693" y="3127899"/>
              <a:ext cx="439183" cy="106548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7E6AE73-A762-4117-99A0-01816FE61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834" y="1571870"/>
            <a:ext cx="3671124" cy="21147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57B722-D131-4311-8A18-39D42BC20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679" y="1571870"/>
            <a:ext cx="3671125" cy="21104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CEC5A3-7E8A-45E7-9AAE-A18EB1FD2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75" y="3763718"/>
            <a:ext cx="3671124" cy="21121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05ECDB-D9C1-43F6-BEBC-E962D51C0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421" y="3763718"/>
            <a:ext cx="3671124" cy="21089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6F052D9-21D3-4A95-9DCB-FB05F458B3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0268" y="3760535"/>
            <a:ext cx="3671124" cy="2112152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1B7790A-DD43-47D5-B33A-5F540AED1821}"/>
              </a:ext>
            </a:extLst>
          </p:cNvPr>
          <p:cNvSpPr/>
          <p:nvPr/>
        </p:nvSpPr>
        <p:spPr>
          <a:xfrm>
            <a:off x="233462" y="5919743"/>
            <a:ext cx="564033" cy="707886"/>
          </a:xfrm>
          <a:prstGeom prst="rightArrow">
            <a:avLst/>
          </a:prstGeom>
          <a:solidFill>
            <a:srgbClr val="F49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7E6D84-B6EF-48DA-A390-EF0015E73719}"/>
              </a:ext>
            </a:extLst>
          </p:cNvPr>
          <p:cNvSpPr txBox="1"/>
          <p:nvPr/>
        </p:nvSpPr>
        <p:spPr>
          <a:xfrm>
            <a:off x="797495" y="6086743"/>
            <a:ext cx="4235899" cy="373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</a:rPr>
              <a:t>액제</a:t>
            </a:r>
            <a:r>
              <a:rPr lang="ko-KR" altLang="en-US" sz="1400" b="1" dirty="0">
                <a:solidFill>
                  <a:schemeClr val="bg1"/>
                </a:solidFill>
              </a:rPr>
              <a:t> 제네릭 개발의 경우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동등성 평가 방법 습득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562F993A-4C2D-421F-909A-0E8B627C9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332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08A914-8704-4ECD-9F83-593F6D10C57C}"/>
              </a:ext>
            </a:extLst>
          </p:cNvPr>
          <p:cNvSpPr/>
          <p:nvPr/>
        </p:nvSpPr>
        <p:spPr>
          <a:xfrm>
            <a:off x="119742" y="130628"/>
            <a:ext cx="11952515" cy="6596744"/>
          </a:xfrm>
          <a:prstGeom prst="rect">
            <a:avLst/>
          </a:prstGeom>
          <a:noFill/>
          <a:ln w="57150"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22F57-5250-45B8-B4DE-D3D8EBD0C4AB}"/>
              </a:ext>
            </a:extLst>
          </p:cNvPr>
          <p:cNvSpPr txBox="1"/>
          <p:nvPr/>
        </p:nvSpPr>
        <p:spPr>
          <a:xfrm>
            <a:off x="577516" y="497306"/>
            <a:ext cx="11309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D9BE"/>
                </a:solidFill>
              </a:rPr>
              <a:t>RA</a:t>
            </a:r>
            <a:r>
              <a:rPr lang="en-US" altLang="ko-KR" sz="4000" b="1" dirty="0">
                <a:solidFill>
                  <a:srgbClr val="F49F85"/>
                </a:solidFill>
              </a:rPr>
              <a:t> </a:t>
            </a:r>
            <a:r>
              <a:rPr lang="en-US" altLang="ko-KR" sz="4000" b="1" dirty="0" err="1">
                <a:solidFill>
                  <a:srgbClr val="FFD9BE"/>
                </a:solidFill>
              </a:rPr>
              <a:t>Education</a:t>
            </a:r>
            <a:r>
              <a:rPr lang="en-US" altLang="ko-KR" sz="4000" b="1" dirty="0" err="1">
                <a:solidFill>
                  <a:srgbClr val="F49F85"/>
                </a:solidFill>
              </a:rPr>
              <a:t>_project</a:t>
            </a:r>
            <a:r>
              <a:rPr lang="en-US" altLang="ko-KR" sz="4000" b="1" dirty="0">
                <a:solidFill>
                  <a:srgbClr val="F49F85"/>
                </a:solidFill>
              </a:rPr>
              <a:t> 3</a:t>
            </a:r>
            <a:r>
              <a:rPr lang="en-US" altLang="ko-KR" sz="2400" b="1" dirty="0">
                <a:solidFill>
                  <a:srgbClr val="F49F85"/>
                </a:solidFill>
              </a:rPr>
              <a:t>(</a:t>
            </a:r>
            <a:r>
              <a:rPr lang="ko-KR" altLang="en-US" sz="2400" b="1" dirty="0" err="1">
                <a:solidFill>
                  <a:srgbClr val="F49F85"/>
                </a:solidFill>
              </a:rPr>
              <a:t>제조소</a:t>
            </a:r>
            <a:r>
              <a:rPr lang="ko-KR" altLang="en-US" sz="2400" b="1" dirty="0">
                <a:solidFill>
                  <a:srgbClr val="F49F85"/>
                </a:solidFill>
              </a:rPr>
              <a:t> 변경에 따른 동등성 시험 수행</a:t>
            </a:r>
            <a:r>
              <a:rPr lang="en-US" altLang="ko-KR" sz="2400" b="1" dirty="0">
                <a:solidFill>
                  <a:srgbClr val="F49F85"/>
                </a:solidFill>
              </a:rPr>
              <a:t>)</a:t>
            </a:r>
            <a:endParaRPr lang="ko-KR" altLang="en-US" sz="2400" b="1" dirty="0">
              <a:solidFill>
                <a:srgbClr val="F49F85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288DE6-0506-4BE2-80E4-1CDF170306F7}"/>
              </a:ext>
            </a:extLst>
          </p:cNvPr>
          <p:cNvGrpSpPr/>
          <p:nvPr/>
        </p:nvGrpSpPr>
        <p:grpSpPr>
          <a:xfrm>
            <a:off x="233462" y="1571870"/>
            <a:ext cx="3116024" cy="2110688"/>
            <a:chOff x="233462" y="1571870"/>
            <a:chExt cx="3116024" cy="211068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ABAB7D2-C4C1-45B4-9FEF-B9C1DADA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462" y="1571870"/>
              <a:ext cx="3116024" cy="21106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A179CC-538D-4120-B600-1A693EBF292B}"/>
                </a:ext>
              </a:extLst>
            </p:cNvPr>
            <p:cNvSpPr/>
            <p:nvPr/>
          </p:nvSpPr>
          <p:spPr>
            <a:xfrm>
              <a:off x="1571017" y="3127899"/>
              <a:ext cx="528939" cy="106548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9E0D413-3E9F-4869-8A3E-1CFF04B8F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206" y="1571871"/>
            <a:ext cx="3671124" cy="2105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9686CD-C97B-43A7-AE7E-8050AE918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050" y="1571870"/>
            <a:ext cx="3671124" cy="21135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CF98E6-F8DC-4734-9738-4F1260B58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78" y="3747206"/>
            <a:ext cx="3671124" cy="21093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14FCC7-5DC8-48B2-9621-00F43F1CF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522" y="3747206"/>
            <a:ext cx="3671124" cy="21104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7837A2-E9D9-43AC-951E-CBC0B4F25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5366" y="3747206"/>
            <a:ext cx="3671124" cy="2109353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35DEFE76-7EE5-49A7-833B-D6AC28B6BA78}"/>
              </a:ext>
            </a:extLst>
          </p:cNvPr>
          <p:cNvSpPr/>
          <p:nvPr/>
        </p:nvSpPr>
        <p:spPr>
          <a:xfrm>
            <a:off x="233462" y="5919743"/>
            <a:ext cx="564033" cy="707886"/>
          </a:xfrm>
          <a:prstGeom prst="rightArrow">
            <a:avLst/>
          </a:prstGeom>
          <a:solidFill>
            <a:srgbClr val="F49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90EDF-BA3B-4667-9D8D-E0958E1F44E8}"/>
              </a:ext>
            </a:extLst>
          </p:cNvPr>
          <p:cNvSpPr txBox="1"/>
          <p:nvPr/>
        </p:nvSpPr>
        <p:spPr>
          <a:xfrm>
            <a:off x="797495" y="6086743"/>
            <a:ext cx="4173339" cy="373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</a:rPr>
              <a:t>제조소</a:t>
            </a:r>
            <a:r>
              <a:rPr lang="ko-KR" altLang="en-US" sz="1400" b="1" dirty="0">
                <a:solidFill>
                  <a:schemeClr val="bg1"/>
                </a:solidFill>
              </a:rPr>
              <a:t> 변경에 따른 동등성 시험 디자인 역량 향상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77E9866C-4419-46DF-BFC3-5F34B08B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836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08A914-8704-4ECD-9F83-593F6D10C57C}"/>
              </a:ext>
            </a:extLst>
          </p:cNvPr>
          <p:cNvSpPr/>
          <p:nvPr/>
        </p:nvSpPr>
        <p:spPr>
          <a:xfrm>
            <a:off x="119742" y="130628"/>
            <a:ext cx="11952515" cy="6596744"/>
          </a:xfrm>
          <a:prstGeom prst="rect">
            <a:avLst/>
          </a:prstGeom>
          <a:noFill/>
          <a:ln w="57150"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22F57-5250-45B8-B4DE-D3D8EBD0C4AB}"/>
              </a:ext>
            </a:extLst>
          </p:cNvPr>
          <p:cNvSpPr txBox="1"/>
          <p:nvPr/>
        </p:nvSpPr>
        <p:spPr>
          <a:xfrm>
            <a:off x="577515" y="497306"/>
            <a:ext cx="10136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D9BE"/>
                </a:solidFill>
              </a:rPr>
              <a:t>RA</a:t>
            </a:r>
            <a:r>
              <a:rPr lang="en-US" altLang="ko-KR" sz="4000" b="1" dirty="0">
                <a:solidFill>
                  <a:srgbClr val="F49F85"/>
                </a:solidFill>
              </a:rPr>
              <a:t> </a:t>
            </a:r>
            <a:r>
              <a:rPr lang="en-US" altLang="ko-KR" sz="4000" b="1" dirty="0" err="1">
                <a:solidFill>
                  <a:srgbClr val="FFD9BE"/>
                </a:solidFill>
              </a:rPr>
              <a:t>Education</a:t>
            </a:r>
            <a:r>
              <a:rPr lang="en-US" altLang="ko-KR" sz="4000" b="1" dirty="0" err="1">
                <a:solidFill>
                  <a:srgbClr val="F49F85"/>
                </a:solidFill>
              </a:rPr>
              <a:t>_project</a:t>
            </a:r>
            <a:r>
              <a:rPr lang="en-US" altLang="ko-KR" sz="4000" b="1" dirty="0">
                <a:solidFill>
                  <a:srgbClr val="F49F85"/>
                </a:solidFill>
              </a:rPr>
              <a:t> 4</a:t>
            </a:r>
            <a:r>
              <a:rPr lang="en-US" altLang="ko-KR" sz="2400" b="1" dirty="0">
                <a:solidFill>
                  <a:srgbClr val="F49F85"/>
                </a:solidFill>
              </a:rPr>
              <a:t>(</a:t>
            </a:r>
            <a:r>
              <a:rPr lang="ko-KR" altLang="en-US" sz="2400" b="1" dirty="0">
                <a:solidFill>
                  <a:srgbClr val="F49F85"/>
                </a:solidFill>
              </a:rPr>
              <a:t>품목 갱신 신청</a:t>
            </a:r>
            <a:r>
              <a:rPr lang="en-US" altLang="ko-KR" sz="2400" b="1" dirty="0">
                <a:solidFill>
                  <a:srgbClr val="F49F85"/>
                </a:solidFill>
              </a:rPr>
              <a:t>)</a:t>
            </a:r>
            <a:endParaRPr lang="ko-KR" altLang="en-US" sz="2400" b="1" dirty="0">
              <a:solidFill>
                <a:srgbClr val="F49F85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A35FD1-2E55-4D76-AB20-A0B70C83D259}"/>
              </a:ext>
            </a:extLst>
          </p:cNvPr>
          <p:cNvGrpSpPr/>
          <p:nvPr/>
        </p:nvGrpSpPr>
        <p:grpSpPr>
          <a:xfrm>
            <a:off x="233464" y="1571870"/>
            <a:ext cx="3116023" cy="2110688"/>
            <a:chOff x="233464" y="1571870"/>
            <a:chExt cx="3764604" cy="211068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7AB3142-DF9D-4D04-8C60-D07343D2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464" y="1571870"/>
              <a:ext cx="3764604" cy="21106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9A5C12B-3BD8-48FB-AF41-7B422C87460F}"/>
                </a:ext>
              </a:extLst>
            </p:cNvPr>
            <p:cNvSpPr/>
            <p:nvPr/>
          </p:nvSpPr>
          <p:spPr>
            <a:xfrm>
              <a:off x="1876148" y="3127899"/>
              <a:ext cx="577048" cy="97654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2D39EA-40C9-4B21-A00B-9BE4A0424AC9}"/>
              </a:ext>
            </a:extLst>
          </p:cNvPr>
          <p:cNvGrpSpPr/>
          <p:nvPr/>
        </p:nvGrpSpPr>
        <p:grpSpPr>
          <a:xfrm>
            <a:off x="3591207" y="1571870"/>
            <a:ext cx="4361006" cy="2110688"/>
            <a:chOff x="4095880" y="1571870"/>
            <a:chExt cx="4361006" cy="211068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747F8B7-19D3-414C-8318-E82D8236C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5880" y="1571870"/>
              <a:ext cx="4361006" cy="211068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D7EA6E-0400-44E0-9BC2-3EEC78687D3F}"/>
                </a:ext>
              </a:extLst>
            </p:cNvPr>
            <p:cNvSpPr txBox="1"/>
            <p:nvPr/>
          </p:nvSpPr>
          <p:spPr>
            <a:xfrm>
              <a:off x="6410738" y="2566464"/>
              <a:ext cx="13119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갱신신청기한 확인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E783B5B-51D0-47DA-A756-AB33D6445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934" y="1571870"/>
            <a:ext cx="3764605" cy="21106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06034DE-24B0-435D-BABB-02B52B02F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464" y="4059052"/>
            <a:ext cx="3764605" cy="23016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EB42FD1-1273-484D-82CA-F46166C483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267" y="4059052"/>
            <a:ext cx="4052360" cy="2301642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0B1A0A8-FCF8-4E84-AEAB-C8B3338A2C79}"/>
              </a:ext>
            </a:extLst>
          </p:cNvPr>
          <p:cNvSpPr/>
          <p:nvPr/>
        </p:nvSpPr>
        <p:spPr>
          <a:xfrm>
            <a:off x="8500825" y="4851022"/>
            <a:ext cx="564033" cy="707886"/>
          </a:xfrm>
          <a:prstGeom prst="rightArrow">
            <a:avLst/>
          </a:prstGeom>
          <a:solidFill>
            <a:srgbClr val="F49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BA1D8C-92EB-479C-A63A-D464914F65E8}"/>
              </a:ext>
            </a:extLst>
          </p:cNvPr>
          <p:cNvSpPr txBox="1"/>
          <p:nvPr/>
        </p:nvSpPr>
        <p:spPr>
          <a:xfrm>
            <a:off x="9064858" y="4533274"/>
            <a:ext cx="3007399" cy="13433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품목 갱신을 통해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시장에 공백이 발생하지 않도록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제품의 허가를 유지하고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관리하는 역량 향상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E925D088-D778-47B6-95E7-89DFA04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625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08A914-8704-4ECD-9F83-593F6D10C57C}"/>
              </a:ext>
            </a:extLst>
          </p:cNvPr>
          <p:cNvSpPr/>
          <p:nvPr/>
        </p:nvSpPr>
        <p:spPr>
          <a:xfrm>
            <a:off x="119742" y="130628"/>
            <a:ext cx="11952515" cy="6596744"/>
          </a:xfrm>
          <a:prstGeom prst="rect">
            <a:avLst/>
          </a:prstGeom>
          <a:noFill/>
          <a:ln w="57150"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22F57-5250-45B8-B4DE-D3D8EBD0C4AB}"/>
              </a:ext>
            </a:extLst>
          </p:cNvPr>
          <p:cNvSpPr txBox="1"/>
          <p:nvPr/>
        </p:nvSpPr>
        <p:spPr>
          <a:xfrm>
            <a:off x="577516" y="497306"/>
            <a:ext cx="10745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D9BE"/>
                </a:solidFill>
              </a:rPr>
              <a:t>RA</a:t>
            </a:r>
            <a:r>
              <a:rPr lang="en-US" altLang="ko-KR" sz="4000" b="1" dirty="0">
                <a:solidFill>
                  <a:srgbClr val="F49F85"/>
                </a:solidFill>
              </a:rPr>
              <a:t> </a:t>
            </a:r>
            <a:r>
              <a:rPr lang="en-US" altLang="ko-KR" sz="4000" b="1" dirty="0" err="1">
                <a:solidFill>
                  <a:srgbClr val="FFD9BE"/>
                </a:solidFill>
              </a:rPr>
              <a:t>Education</a:t>
            </a:r>
            <a:r>
              <a:rPr lang="en-US" altLang="ko-KR" sz="4000" b="1" dirty="0" err="1">
                <a:solidFill>
                  <a:srgbClr val="F49F85"/>
                </a:solidFill>
              </a:rPr>
              <a:t>_project</a:t>
            </a:r>
            <a:r>
              <a:rPr lang="en-US" altLang="ko-KR" sz="4000" b="1" dirty="0">
                <a:solidFill>
                  <a:srgbClr val="F49F85"/>
                </a:solidFill>
              </a:rPr>
              <a:t> 5</a:t>
            </a:r>
            <a:r>
              <a:rPr lang="en-US" altLang="ko-KR" sz="2400" b="1" dirty="0">
                <a:solidFill>
                  <a:srgbClr val="F49F85"/>
                </a:solidFill>
              </a:rPr>
              <a:t>(</a:t>
            </a:r>
            <a:r>
              <a:rPr lang="ko-KR" altLang="en-US" sz="2400" b="1" dirty="0">
                <a:solidFill>
                  <a:srgbClr val="F49F85"/>
                </a:solidFill>
              </a:rPr>
              <a:t>기준 및 시험방법의 변경</a:t>
            </a:r>
            <a:r>
              <a:rPr lang="en-US" altLang="ko-KR" sz="2400" b="1" dirty="0">
                <a:solidFill>
                  <a:srgbClr val="F49F85"/>
                </a:solidFill>
              </a:rPr>
              <a:t>)</a:t>
            </a:r>
            <a:endParaRPr lang="ko-KR" altLang="en-US" sz="2400" b="1" dirty="0">
              <a:solidFill>
                <a:srgbClr val="F49F85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90FD12-F2E7-4DE4-B890-77DB03331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35"/>
          <a:stretch/>
        </p:blipFill>
        <p:spPr>
          <a:xfrm>
            <a:off x="252920" y="1571870"/>
            <a:ext cx="4215284" cy="23626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1C9092-6952-4186-B583-12DD5E8C2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382" y="1571869"/>
            <a:ext cx="4215284" cy="23626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1275AA-CE8A-4802-AAB2-038B08F05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20" y="4062279"/>
            <a:ext cx="4215284" cy="25373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3D52FE-769F-499D-9C1D-82B4217A5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382" y="4067014"/>
            <a:ext cx="4215284" cy="253262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A2A5265-3AE8-445D-A30A-4B9A0DC7E7D9}"/>
              </a:ext>
            </a:extLst>
          </p:cNvPr>
          <p:cNvSpPr/>
          <p:nvPr/>
        </p:nvSpPr>
        <p:spPr>
          <a:xfrm>
            <a:off x="8910932" y="3612339"/>
            <a:ext cx="564033" cy="707886"/>
          </a:xfrm>
          <a:prstGeom prst="rightArrow">
            <a:avLst/>
          </a:prstGeom>
          <a:solidFill>
            <a:srgbClr val="F49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330A53-9E31-4E4B-A831-7716D88FEA7F}"/>
              </a:ext>
            </a:extLst>
          </p:cNvPr>
          <p:cNvSpPr txBox="1"/>
          <p:nvPr/>
        </p:nvSpPr>
        <p:spPr>
          <a:xfrm>
            <a:off x="9390133" y="3133009"/>
            <a:ext cx="2653847" cy="16665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기준 및 시험방법이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변경되었을 시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비용을 절감하는 방향으로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안정성 시험을 디자인하는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역량 향상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28FBA35-9FAC-4725-AF44-0A45CB13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107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08A914-8704-4ECD-9F83-593F6D10C57C}"/>
              </a:ext>
            </a:extLst>
          </p:cNvPr>
          <p:cNvSpPr/>
          <p:nvPr/>
        </p:nvSpPr>
        <p:spPr>
          <a:xfrm>
            <a:off x="119742" y="130628"/>
            <a:ext cx="11952515" cy="6596744"/>
          </a:xfrm>
          <a:prstGeom prst="rect">
            <a:avLst/>
          </a:prstGeom>
          <a:noFill/>
          <a:ln w="57150"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22F57-5250-45B8-B4DE-D3D8EBD0C4AB}"/>
              </a:ext>
            </a:extLst>
          </p:cNvPr>
          <p:cNvSpPr txBox="1"/>
          <p:nvPr/>
        </p:nvSpPr>
        <p:spPr>
          <a:xfrm>
            <a:off x="577515" y="497306"/>
            <a:ext cx="11294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D9BE"/>
                </a:solidFill>
              </a:rPr>
              <a:t>RA</a:t>
            </a:r>
            <a:r>
              <a:rPr lang="en-US" altLang="ko-KR" sz="4000" b="1" dirty="0">
                <a:solidFill>
                  <a:srgbClr val="F49F85"/>
                </a:solidFill>
              </a:rPr>
              <a:t> </a:t>
            </a:r>
            <a:r>
              <a:rPr lang="en-US" altLang="ko-KR" sz="4000" b="1" dirty="0" err="1">
                <a:solidFill>
                  <a:srgbClr val="FFD9BE"/>
                </a:solidFill>
              </a:rPr>
              <a:t>Education</a:t>
            </a:r>
            <a:r>
              <a:rPr lang="en-US" altLang="ko-KR" sz="4000" b="1" dirty="0" err="1">
                <a:solidFill>
                  <a:srgbClr val="F49F85"/>
                </a:solidFill>
              </a:rPr>
              <a:t>_project</a:t>
            </a:r>
            <a:r>
              <a:rPr lang="en-US" altLang="ko-KR" sz="4000" b="1" dirty="0">
                <a:solidFill>
                  <a:srgbClr val="F49F85"/>
                </a:solidFill>
              </a:rPr>
              <a:t> 6</a:t>
            </a:r>
            <a:r>
              <a:rPr lang="en-US" altLang="ko-KR" sz="2400" b="1" dirty="0">
                <a:solidFill>
                  <a:srgbClr val="F49F85"/>
                </a:solidFill>
              </a:rPr>
              <a:t>(B</a:t>
            </a:r>
            <a:r>
              <a:rPr lang="ko-KR" altLang="en-US" sz="2400" b="1" dirty="0" err="1">
                <a:solidFill>
                  <a:srgbClr val="F49F85"/>
                </a:solidFill>
              </a:rPr>
              <a:t>형간염</a:t>
            </a:r>
            <a:r>
              <a:rPr lang="ko-KR" altLang="en-US" sz="2400" b="1" dirty="0">
                <a:solidFill>
                  <a:srgbClr val="F49F85"/>
                </a:solidFill>
              </a:rPr>
              <a:t> 백신의 </a:t>
            </a:r>
            <a:r>
              <a:rPr lang="en-US" altLang="ko-KR" sz="2400" b="1" dirty="0">
                <a:solidFill>
                  <a:srgbClr val="F49F85"/>
                </a:solidFill>
              </a:rPr>
              <a:t>CTD module3 </a:t>
            </a:r>
            <a:r>
              <a:rPr lang="ko-KR" altLang="en-US" sz="2400" b="1" dirty="0">
                <a:solidFill>
                  <a:srgbClr val="F49F85"/>
                </a:solidFill>
              </a:rPr>
              <a:t>작성</a:t>
            </a:r>
            <a:r>
              <a:rPr lang="en-US" altLang="ko-KR" sz="2400" b="1" dirty="0">
                <a:solidFill>
                  <a:srgbClr val="F49F85"/>
                </a:solidFill>
              </a:rPr>
              <a:t>)</a:t>
            </a:r>
            <a:endParaRPr lang="ko-KR" altLang="en-US" sz="2400" b="1" dirty="0">
              <a:solidFill>
                <a:srgbClr val="F49F85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717FD7-0B73-4B2E-ACF0-700FA492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60" y="1571870"/>
            <a:ext cx="3072492" cy="47813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FD25AD-58EF-488A-A800-3ED672AB7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494" y="1571870"/>
            <a:ext cx="3013196" cy="478131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125456B-C0CE-4D95-A50E-FACAD3094A21}"/>
              </a:ext>
            </a:extLst>
          </p:cNvPr>
          <p:cNvSpPr/>
          <p:nvPr/>
        </p:nvSpPr>
        <p:spPr>
          <a:xfrm>
            <a:off x="7855606" y="3429000"/>
            <a:ext cx="564033" cy="707886"/>
          </a:xfrm>
          <a:prstGeom prst="rightArrow">
            <a:avLst/>
          </a:prstGeom>
          <a:solidFill>
            <a:srgbClr val="F49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300352-016E-4DB1-9001-1921476B6079}"/>
              </a:ext>
            </a:extLst>
          </p:cNvPr>
          <p:cNvSpPr txBox="1"/>
          <p:nvPr/>
        </p:nvSpPr>
        <p:spPr>
          <a:xfrm>
            <a:off x="8690623" y="2949670"/>
            <a:ext cx="2546617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주어진 데이터들을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CTD </a:t>
            </a:r>
            <a:r>
              <a:rPr lang="ko-KR" altLang="en-US" sz="1400" b="1" dirty="0">
                <a:solidFill>
                  <a:schemeClr val="bg1"/>
                </a:solidFill>
              </a:rPr>
              <a:t>양식에 맞게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적절한 위치에 정리하여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작성해 봄으로써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CTD</a:t>
            </a:r>
            <a:r>
              <a:rPr lang="ko-KR" altLang="en-US" sz="1400" b="1" dirty="0">
                <a:solidFill>
                  <a:schemeClr val="bg1"/>
                </a:solidFill>
              </a:rPr>
              <a:t>에 대한 이해도를 높임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54977FD-136D-42EF-9A5B-E43228A0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69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08A914-8704-4ECD-9F83-593F6D10C57C}"/>
              </a:ext>
            </a:extLst>
          </p:cNvPr>
          <p:cNvSpPr/>
          <p:nvPr/>
        </p:nvSpPr>
        <p:spPr>
          <a:xfrm>
            <a:off x="119742" y="130628"/>
            <a:ext cx="11952515" cy="6596744"/>
          </a:xfrm>
          <a:prstGeom prst="rect">
            <a:avLst/>
          </a:prstGeom>
          <a:noFill/>
          <a:ln w="57150"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22F57-5250-45B8-B4DE-D3D8EBD0C4AB}"/>
              </a:ext>
            </a:extLst>
          </p:cNvPr>
          <p:cNvSpPr txBox="1"/>
          <p:nvPr/>
        </p:nvSpPr>
        <p:spPr>
          <a:xfrm>
            <a:off x="577516" y="497306"/>
            <a:ext cx="1112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D9BE"/>
                </a:solidFill>
              </a:rPr>
              <a:t>RA</a:t>
            </a:r>
            <a:r>
              <a:rPr lang="en-US" altLang="ko-KR" sz="4000" b="1" dirty="0">
                <a:solidFill>
                  <a:srgbClr val="F49F85"/>
                </a:solidFill>
              </a:rPr>
              <a:t> </a:t>
            </a:r>
            <a:r>
              <a:rPr lang="en-US" altLang="ko-KR" sz="4000" b="1" dirty="0" err="1">
                <a:solidFill>
                  <a:srgbClr val="FFD9BE"/>
                </a:solidFill>
              </a:rPr>
              <a:t>Education</a:t>
            </a:r>
            <a:r>
              <a:rPr lang="en-US" altLang="ko-KR" sz="4000" b="1" dirty="0" err="1">
                <a:solidFill>
                  <a:srgbClr val="F49F85"/>
                </a:solidFill>
              </a:rPr>
              <a:t>_project</a:t>
            </a:r>
            <a:r>
              <a:rPr lang="en-US" altLang="ko-KR" sz="4000" b="1" dirty="0">
                <a:solidFill>
                  <a:srgbClr val="F49F85"/>
                </a:solidFill>
              </a:rPr>
              <a:t> 7</a:t>
            </a:r>
            <a:r>
              <a:rPr lang="en-US" altLang="ko-KR" sz="2400" b="1" dirty="0">
                <a:solidFill>
                  <a:srgbClr val="F49F85"/>
                </a:solidFill>
              </a:rPr>
              <a:t>(</a:t>
            </a:r>
            <a:r>
              <a:rPr lang="ko-KR" altLang="en-US" sz="2400" b="1" dirty="0">
                <a:solidFill>
                  <a:srgbClr val="F49F85"/>
                </a:solidFill>
              </a:rPr>
              <a:t>의약품 등의 광고심의</a:t>
            </a:r>
            <a:r>
              <a:rPr lang="en-US" altLang="ko-KR" sz="2400" b="1" dirty="0">
                <a:solidFill>
                  <a:srgbClr val="F49F85"/>
                </a:solidFill>
              </a:rPr>
              <a:t>)</a:t>
            </a:r>
            <a:endParaRPr lang="ko-KR" altLang="en-US" sz="2400" b="1" dirty="0">
              <a:solidFill>
                <a:srgbClr val="F49F85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6F320C-68E9-47BB-85A9-3FF26601E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9" y="1571870"/>
            <a:ext cx="4620638" cy="25984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6E386C-9524-41D0-BE59-8E915B2BA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209" y="3953742"/>
            <a:ext cx="4630918" cy="2598429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BF24731-34A4-4669-9FCF-681112DAA13B}"/>
              </a:ext>
            </a:extLst>
          </p:cNvPr>
          <p:cNvSpPr/>
          <p:nvPr/>
        </p:nvSpPr>
        <p:spPr>
          <a:xfrm>
            <a:off x="8823024" y="3426828"/>
            <a:ext cx="564033" cy="707886"/>
          </a:xfrm>
          <a:prstGeom prst="rightArrow">
            <a:avLst/>
          </a:prstGeom>
          <a:solidFill>
            <a:srgbClr val="F49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79E670-8EE7-47C8-A37F-F0F6CF647367}"/>
              </a:ext>
            </a:extLst>
          </p:cNvPr>
          <p:cNvSpPr txBox="1"/>
          <p:nvPr/>
        </p:nvSpPr>
        <p:spPr>
          <a:xfrm>
            <a:off x="9179880" y="3109080"/>
            <a:ext cx="2892377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의약품 등의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광고심의 관련 법령 위반 시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행정처분의 기준 및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처분 내용을 해석하는 역량 향상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B3E9CD6-3EB1-419F-B14C-0A6F39D2E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032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08A914-8704-4ECD-9F83-593F6D10C57C}"/>
              </a:ext>
            </a:extLst>
          </p:cNvPr>
          <p:cNvSpPr/>
          <p:nvPr/>
        </p:nvSpPr>
        <p:spPr>
          <a:xfrm>
            <a:off x="119742" y="130628"/>
            <a:ext cx="11952515" cy="6596744"/>
          </a:xfrm>
          <a:prstGeom prst="rect">
            <a:avLst/>
          </a:prstGeom>
          <a:noFill/>
          <a:ln w="57150"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B3E9CD6-3EB1-419F-B14C-0A6F39D2E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83000-1FD1-478B-9F35-4B22FD335E72}"/>
              </a:ext>
            </a:extLst>
          </p:cNvPr>
          <p:cNvSpPr txBox="1"/>
          <p:nvPr/>
        </p:nvSpPr>
        <p:spPr>
          <a:xfrm>
            <a:off x="1652336" y="2767280"/>
            <a:ext cx="8887326" cy="215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rgbClr val="F49F85"/>
                </a:solidFill>
              </a:rPr>
              <a:t>프로젝트 진행중</a:t>
            </a:r>
            <a:r>
              <a:rPr lang="en-US" altLang="ko-KR" sz="8000" b="1" dirty="0">
                <a:solidFill>
                  <a:srgbClr val="F49F85"/>
                </a:solidFill>
              </a:rPr>
              <a:t>…</a:t>
            </a:r>
          </a:p>
          <a:p>
            <a:pPr algn="ctr">
              <a:lnSpc>
                <a:spcPct val="200000"/>
              </a:lnSpc>
            </a:pPr>
            <a:r>
              <a:rPr lang="ko-KR" altLang="en-US" sz="3200" b="1" dirty="0">
                <a:solidFill>
                  <a:srgbClr val="F49F85"/>
                </a:solidFill>
              </a:rPr>
              <a:t>추후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14194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08A914-8704-4ECD-9F83-593F6D10C57C}"/>
              </a:ext>
            </a:extLst>
          </p:cNvPr>
          <p:cNvSpPr/>
          <p:nvPr/>
        </p:nvSpPr>
        <p:spPr>
          <a:xfrm>
            <a:off x="119742" y="130628"/>
            <a:ext cx="11952515" cy="6596744"/>
          </a:xfrm>
          <a:prstGeom prst="rect">
            <a:avLst/>
          </a:prstGeom>
          <a:noFill/>
          <a:ln w="57150"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현미경 단색으로 채워진">
            <a:extLst>
              <a:ext uri="{FF2B5EF4-FFF2-40B4-BE49-F238E27FC236}">
                <a16:creationId xmlns:a16="http://schemas.microsoft.com/office/drawing/2014/main" id="{F5C35052-765F-4C9B-AA87-A93868BA9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16" y="1571870"/>
            <a:ext cx="984381" cy="984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5D8AA-C197-404E-A75E-F66E447C3788}"/>
              </a:ext>
            </a:extLst>
          </p:cNvPr>
          <p:cNvSpPr txBox="1"/>
          <p:nvPr/>
        </p:nvSpPr>
        <p:spPr>
          <a:xfrm>
            <a:off x="577516" y="497306"/>
            <a:ext cx="8887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D9BE"/>
                </a:solidFill>
              </a:rPr>
              <a:t>About Me</a:t>
            </a:r>
            <a:endParaRPr lang="ko-KR" altLang="en-US" sz="4000" b="1" dirty="0">
              <a:solidFill>
                <a:srgbClr val="FFD9BE"/>
              </a:solidFill>
            </a:endParaRPr>
          </a:p>
        </p:txBody>
      </p:sp>
      <p:pic>
        <p:nvPicPr>
          <p:cNvPr id="7" name="그래픽 6" descr="플라스크 단색으로 채워진">
            <a:extLst>
              <a:ext uri="{FF2B5EF4-FFF2-40B4-BE49-F238E27FC236}">
                <a16:creationId xmlns:a16="http://schemas.microsoft.com/office/drawing/2014/main" id="{B80AF597-EE40-445A-9007-B2C9DB31E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9361" y="1571870"/>
            <a:ext cx="982800" cy="982800"/>
          </a:xfrm>
          <a:prstGeom prst="rect">
            <a:avLst/>
          </a:prstGeom>
        </p:spPr>
      </p:pic>
      <p:pic>
        <p:nvPicPr>
          <p:cNvPr id="11" name="그래픽 10" descr="리본 메뉴 단색으로 채워진">
            <a:extLst>
              <a:ext uri="{FF2B5EF4-FFF2-40B4-BE49-F238E27FC236}">
                <a16:creationId xmlns:a16="http://schemas.microsoft.com/office/drawing/2014/main" id="{9603160C-B108-4B2E-A890-338EF725ED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4229" y="1571870"/>
            <a:ext cx="982800" cy="982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8AEB1F-200C-4893-968A-4F6E2014A680}"/>
              </a:ext>
            </a:extLst>
          </p:cNvPr>
          <p:cNvSpPr txBox="1"/>
          <p:nvPr/>
        </p:nvSpPr>
        <p:spPr>
          <a:xfrm>
            <a:off x="1559255" y="206327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연구개발 경력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B1B028-AAF5-4DC5-BD9D-F784A8D16629}"/>
              </a:ext>
            </a:extLst>
          </p:cNvPr>
          <p:cNvSpPr txBox="1"/>
          <p:nvPr/>
        </p:nvSpPr>
        <p:spPr>
          <a:xfrm>
            <a:off x="5287029" y="209300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자격 및 어학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3BED75-D9F3-4957-888D-D7513DA0CFFA}"/>
              </a:ext>
            </a:extLst>
          </p:cNvPr>
          <p:cNvSpPr txBox="1"/>
          <p:nvPr/>
        </p:nvSpPr>
        <p:spPr>
          <a:xfrm>
            <a:off x="9012161" y="209300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실험 기술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BBC434-9F4B-4E58-90AE-2B76A9D020C4}"/>
              </a:ext>
            </a:extLst>
          </p:cNvPr>
          <p:cNvSpPr txBox="1"/>
          <p:nvPr/>
        </p:nvSpPr>
        <p:spPr>
          <a:xfrm>
            <a:off x="577515" y="2887321"/>
            <a:ext cx="3497179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bg1"/>
                </a:solidFill>
              </a:rPr>
              <a:t>양돈백신 개발 및 반려동물 신사업 기획 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 err="1">
                <a:solidFill>
                  <a:schemeClr val="bg1"/>
                </a:solidFill>
              </a:rPr>
              <a:t>씨티씨백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bg1"/>
                </a:solidFill>
              </a:rPr>
              <a:t>한의약처방추출물의 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 err="1">
                <a:solidFill>
                  <a:schemeClr val="bg1"/>
                </a:solidFill>
              </a:rPr>
              <a:t>항염증</a:t>
            </a:r>
            <a:r>
              <a:rPr lang="ko-KR" altLang="en-US" b="1" dirty="0">
                <a:solidFill>
                  <a:schemeClr val="bg1"/>
                </a:solidFill>
              </a:rPr>
              <a:t> 효능 분석 및 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>
                <a:solidFill>
                  <a:schemeClr val="bg1"/>
                </a:solidFill>
              </a:rPr>
              <a:t>동물실험 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 err="1">
                <a:solidFill>
                  <a:schemeClr val="bg1"/>
                </a:solidFill>
              </a:rPr>
              <a:t>동제메디칼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CC92C7-701C-4147-B3A1-BD852D90E44C}"/>
              </a:ext>
            </a:extLst>
          </p:cNvPr>
          <p:cNvSpPr txBox="1"/>
          <p:nvPr/>
        </p:nvSpPr>
        <p:spPr>
          <a:xfrm>
            <a:off x="4304229" y="2887321"/>
            <a:ext cx="3497179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bg1"/>
                </a:solidFill>
              </a:rPr>
              <a:t>데이터분석 준전문가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en-US" altLang="ko-KR" b="1" dirty="0" err="1">
                <a:solidFill>
                  <a:schemeClr val="bg1"/>
                </a:solidFill>
              </a:rPr>
              <a:t>ADsP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bg1"/>
                </a:solidFill>
              </a:rPr>
              <a:t>위험물산업기사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bg1"/>
                </a:solidFill>
              </a:rPr>
              <a:t>실험동물기술원 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급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bg1"/>
                </a:solidFill>
              </a:rPr>
              <a:t>컴퓨터활용능력 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급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bg1"/>
                </a:solidFill>
              </a:rPr>
              <a:t>운전면허</a:t>
            </a:r>
            <a:r>
              <a:rPr lang="en-US" altLang="ko-KR" b="1" dirty="0">
                <a:solidFill>
                  <a:schemeClr val="bg1"/>
                </a:solidFill>
              </a:rPr>
              <a:t>(2</a:t>
            </a:r>
            <a:r>
              <a:rPr lang="ko-KR" altLang="en-US" b="1" dirty="0">
                <a:solidFill>
                  <a:schemeClr val="bg1"/>
                </a:solidFill>
              </a:rPr>
              <a:t>종 보통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TOEIC Speaking IH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395C0B-DFFE-4F2B-BBBE-91C840BFB6C6}"/>
              </a:ext>
            </a:extLst>
          </p:cNvPr>
          <p:cNvSpPr txBox="1"/>
          <p:nvPr/>
        </p:nvSpPr>
        <p:spPr>
          <a:xfrm>
            <a:off x="8029361" y="2887321"/>
            <a:ext cx="3497179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bg1"/>
                </a:solidFill>
              </a:rPr>
              <a:t>세포 배양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바이러스 배양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ELISA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Western-Blot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Immuno-Fluorescence assay(IFA)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PCR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FPLC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UV-vis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7F32C5-F8CB-459E-81D1-F8964B83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6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08A914-8704-4ECD-9F83-593F6D10C57C}"/>
              </a:ext>
            </a:extLst>
          </p:cNvPr>
          <p:cNvSpPr/>
          <p:nvPr/>
        </p:nvSpPr>
        <p:spPr>
          <a:xfrm>
            <a:off x="119742" y="130628"/>
            <a:ext cx="11952515" cy="6596744"/>
          </a:xfrm>
          <a:prstGeom prst="rect">
            <a:avLst/>
          </a:prstGeom>
          <a:noFill/>
          <a:ln w="57150"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B3E9CD6-3EB1-419F-B14C-0A6F39D2E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83000-1FD1-478B-9F35-4B22FD335E72}"/>
              </a:ext>
            </a:extLst>
          </p:cNvPr>
          <p:cNvSpPr txBox="1"/>
          <p:nvPr/>
        </p:nvSpPr>
        <p:spPr>
          <a:xfrm>
            <a:off x="1652336" y="2767280"/>
            <a:ext cx="8887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rgbClr val="F49F85"/>
                </a:solidFill>
              </a:rPr>
              <a:t>Thank You</a:t>
            </a:r>
            <a:endParaRPr lang="ko-KR" altLang="en-US" sz="8000" b="1" dirty="0">
              <a:solidFill>
                <a:srgbClr val="F49F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230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08A914-8704-4ECD-9F83-593F6D10C57C}"/>
              </a:ext>
            </a:extLst>
          </p:cNvPr>
          <p:cNvSpPr/>
          <p:nvPr/>
        </p:nvSpPr>
        <p:spPr>
          <a:xfrm>
            <a:off x="119742" y="130628"/>
            <a:ext cx="11952515" cy="6596744"/>
          </a:xfrm>
          <a:prstGeom prst="rect">
            <a:avLst/>
          </a:prstGeom>
          <a:noFill/>
          <a:ln w="57150"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5D8AA-C197-404E-A75E-F66E447C3788}"/>
              </a:ext>
            </a:extLst>
          </p:cNvPr>
          <p:cNvSpPr txBox="1"/>
          <p:nvPr/>
        </p:nvSpPr>
        <p:spPr>
          <a:xfrm>
            <a:off x="577516" y="497306"/>
            <a:ext cx="8887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D9BE"/>
                </a:solidFill>
              </a:rPr>
              <a:t>My Career Life </a:t>
            </a:r>
            <a:r>
              <a:rPr lang="en-US" altLang="ko-KR" sz="4000" b="1" dirty="0">
                <a:solidFill>
                  <a:srgbClr val="F49F85"/>
                </a:solidFill>
              </a:rPr>
              <a:t>Funnel Chart</a:t>
            </a:r>
            <a:endParaRPr lang="ko-KR" altLang="en-US" sz="4000" b="1" dirty="0">
              <a:solidFill>
                <a:srgbClr val="F49F85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37146352-D894-40B7-B738-EB0BD165CB93}"/>
              </a:ext>
            </a:extLst>
          </p:cNvPr>
          <p:cNvSpPr/>
          <p:nvPr/>
        </p:nvSpPr>
        <p:spPr>
          <a:xfrm rot="5400000">
            <a:off x="5012422" y="-1925272"/>
            <a:ext cx="2390863" cy="11073471"/>
          </a:xfrm>
          <a:prstGeom prst="triangle">
            <a:avLst/>
          </a:prstGeom>
          <a:gradFill>
            <a:gsLst>
              <a:gs pos="0">
                <a:srgbClr val="123332"/>
              </a:gs>
              <a:gs pos="20000">
                <a:srgbClr val="205A59"/>
              </a:gs>
              <a:gs pos="40000">
                <a:srgbClr val="266C6A"/>
              </a:gs>
              <a:gs pos="100000">
                <a:srgbClr val="F49F8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055BEB2-224A-44BC-B1FF-76B9426C410D}"/>
              </a:ext>
            </a:extLst>
          </p:cNvPr>
          <p:cNvSpPr/>
          <p:nvPr/>
        </p:nvSpPr>
        <p:spPr>
          <a:xfrm>
            <a:off x="406369" y="2416033"/>
            <a:ext cx="494950" cy="2390864"/>
          </a:xfrm>
          <a:prstGeom prst="ellipse">
            <a:avLst/>
          </a:prstGeom>
          <a:solidFill>
            <a:srgbClr val="EB9D84"/>
          </a:solidFill>
          <a:ln>
            <a:solidFill>
              <a:srgbClr val="EB9D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11CC75-B38A-4CDF-9514-A027934DB440}"/>
              </a:ext>
            </a:extLst>
          </p:cNvPr>
          <p:cNvSpPr/>
          <p:nvPr/>
        </p:nvSpPr>
        <p:spPr>
          <a:xfrm>
            <a:off x="2027293" y="2416032"/>
            <a:ext cx="494950" cy="2390864"/>
          </a:xfrm>
          <a:prstGeom prst="rect">
            <a:avLst/>
          </a:prstGeom>
          <a:solidFill>
            <a:srgbClr val="123332"/>
          </a:solidFill>
          <a:ln>
            <a:solidFill>
              <a:srgbClr val="123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E94602-0394-47FA-9003-9D954106885D}"/>
              </a:ext>
            </a:extLst>
          </p:cNvPr>
          <p:cNvSpPr/>
          <p:nvPr/>
        </p:nvSpPr>
        <p:spPr>
          <a:xfrm>
            <a:off x="3555786" y="2416032"/>
            <a:ext cx="494950" cy="2390864"/>
          </a:xfrm>
          <a:prstGeom prst="rect">
            <a:avLst/>
          </a:prstGeom>
          <a:solidFill>
            <a:srgbClr val="123332"/>
          </a:solidFill>
          <a:ln>
            <a:solidFill>
              <a:srgbClr val="123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FBB125-A04F-4627-A14E-27B094629735}"/>
              </a:ext>
            </a:extLst>
          </p:cNvPr>
          <p:cNvSpPr/>
          <p:nvPr/>
        </p:nvSpPr>
        <p:spPr>
          <a:xfrm>
            <a:off x="5084279" y="2416032"/>
            <a:ext cx="494950" cy="2390864"/>
          </a:xfrm>
          <a:prstGeom prst="rect">
            <a:avLst/>
          </a:prstGeom>
          <a:solidFill>
            <a:srgbClr val="123332"/>
          </a:solidFill>
          <a:ln>
            <a:solidFill>
              <a:srgbClr val="123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E0E0E1-71E3-4605-A40A-57DD5E83A056}"/>
              </a:ext>
            </a:extLst>
          </p:cNvPr>
          <p:cNvSpPr/>
          <p:nvPr/>
        </p:nvSpPr>
        <p:spPr>
          <a:xfrm>
            <a:off x="6612772" y="2416032"/>
            <a:ext cx="494950" cy="2390864"/>
          </a:xfrm>
          <a:prstGeom prst="rect">
            <a:avLst/>
          </a:prstGeom>
          <a:solidFill>
            <a:srgbClr val="123332"/>
          </a:solidFill>
          <a:ln>
            <a:solidFill>
              <a:srgbClr val="123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5D9ACC-E4B4-4E0B-81D3-4ED17E47A17B}"/>
              </a:ext>
            </a:extLst>
          </p:cNvPr>
          <p:cNvSpPr/>
          <p:nvPr/>
        </p:nvSpPr>
        <p:spPr>
          <a:xfrm>
            <a:off x="9669757" y="2416032"/>
            <a:ext cx="494950" cy="2390864"/>
          </a:xfrm>
          <a:prstGeom prst="rect">
            <a:avLst/>
          </a:prstGeom>
          <a:solidFill>
            <a:srgbClr val="123332"/>
          </a:solidFill>
          <a:ln>
            <a:solidFill>
              <a:srgbClr val="123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25FCC8-848B-44A7-84AD-C96A62D25B0F}"/>
              </a:ext>
            </a:extLst>
          </p:cNvPr>
          <p:cNvSpPr/>
          <p:nvPr/>
        </p:nvSpPr>
        <p:spPr>
          <a:xfrm>
            <a:off x="8141265" y="2416032"/>
            <a:ext cx="494950" cy="2390864"/>
          </a:xfrm>
          <a:prstGeom prst="rect">
            <a:avLst/>
          </a:prstGeom>
          <a:solidFill>
            <a:srgbClr val="123332"/>
          </a:solidFill>
          <a:ln>
            <a:solidFill>
              <a:srgbClr val="123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1223357-FD85-4D6F-AF06-0F6A52DA8EB2}"/>
              </a:ext>
            </a:extLst>
          </p:cNvPr>
          <p:cNvSpPr/>
          <p:nvPr/>
        </p:nvSpPr>
        <p:spPr>
          <a:xfrm rot="5400000">
            <a:off x="1253353" y="3328876"/>
            <a:ext cx="2047383" cy="511729"/>
          </a:xfrm>
          <a:prstGeom prst="flowChartInputOutput">
            <a:avLst/>
          </a:prstGeom>
          <a:gradFill>
            <a:gsLst>
              <a:gs pos="0">
                <a:srgbClr val="B9907D"/>
              </a:gs>
              <a:gs pos="100000">
                <a:srgbClr val="CC9580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데이터 12">
            <a:extLst>
              <a:ext uri="{FF2B5EF4-FFF2-40B4-BE49-F238E27FC236}">
                <a16:creationId xmlns:a16="http://schemas.microsoft.com/office/drawing/2014/main" id="{502ABFAE-1287-4F84-AE69-91DD1D2241E8}"/>
              </a:ext>
            </a:extLst>
          </p:cNvPr>
          <p:cNvSpPr/>
          <p:nvPr/>
        </p:nvSpPr>
        <p:spPr>
          <a:xfrm rot="5400000">
            <a:off x="2952035" y="3316545"/>
            <a:ext cx="1715866" cy="532751"/>
          </a:xfrm>
          <a:prstGeom prst="flowChartInputOutput">
            <a:avLst/>
          </a:prstGeom>
          <a:gradFill flip="none" rotWithShape="1">
            <a:gsLst>
              <a:gs pos="0">
                <a:srgbClr val="898577"/>
              </a:gs>
              <a:gs pos="100000">
                <a:srgbClr val="9C8979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순서도: 데이터 13">
            <a:extLst>
              <a:ext uri="{FF2B5EF4-FFF2-40B4-BE49-F238E27FC236}">
                <a16:creationId xmlns:a16="http://schemas.microsoft.com/office/drawing/2014/main" id="{3A782D49-EEC7-4431-B41D-D52A9D7266B6}"/>
              </a:ext>
            </a:extLst>
          </p:cNvPr>
          <p:cNvSpPr/>
          <p:nvPr/>
        </p:nvSpPr>
        <p:spPr>
          <a:xfrm rot="5400000">
            <a:off x="4643838" y="3327055"/>
            <a:ext cx="1387992" cy="511729"/>
          </a:xfrm>
          <a:prstGeom prst="flowChartInputOutput">
            <a:avLst/>
          </a:prstGeom>
          <a:gradFill flip="none" rotWithShape="1">
            <a:gsLst>
              <a:gs pos="0">
                <a:srgbClr val="5A7971"/>
              </a:gs>
              <a:gs pos="100000">
                <a:srgbClr val="6D7E7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순서도: 데이터 14">
            <a:extLst>
              <a:ext uri="{FF2B5EF4-FFF2-40B4-BE49-F238E27FC236}">
                <a16:creationId xmlns:a16="http://schemas.microsoft.com/office/drawing/2014/main" id="{C8CEF6DE-72DD-48DB-9F66-DE9080E34F12}"/>
              </a:ext>
            </a:extLst>
          </p:cNvPr>
          <p:cNvSpPr/>
          <p:nvPr/>
        </p:nvSpPr>
        <p:spPr>
          <a:xfrm rot="5400000">
            <a:off x="6334925" y="3327056"/>
            <a:ext cx="1052835" cy="511729"/>
          </a:xfrm>
          <a:prstGeom prst="flowChartInputOutput">
            <a:avLst/>
          </a:prstGeom>
          <a:gradFill flip="none" rotWithShape="1">
            <a:gsLst>
              <a:gs pos="0">
                <a:srgbClr val="2B6D6B"/>
              </a:gs>
              <a:gs pos="100000">
                <a:srgbClr val="3D726D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순서도: 데이터 15">
            <a:extLst>
              <a:ext uri="{FF2B5EF4-FFF2-40B4-BE49-F238E27FC236}">
                <a16:creationId xmlns:a16="http://schemas.microsoft.com/office/drawing/2014/main" id="{D01493A2-40FD-451A-A259-0C45EAF38CD4}"/>
              </a:ext>
            </a:extLst>
          </p:cNvPr>
          <p:cNvSpPr/>
          <p:nvPr/>
        </p:nvSpPr>
        <p:spPr>
          <a:xfrm rot="5400000">
            <a:off x="8032139" y="3328880"/>
            <a:ext cx="721318" cy="511728"/>
          </a:xfrm>
          <a:prstGeom prst="flowChartInputOutput">
            <a:avLst/>
          </a:prstGeom>
          <a:gradFill flip="none" rotWithShape="1">
            <a:gsLst>
              <a:gs pos="0">
                <a:srgbClr val="226160"/>
              </a:gs>
              <a:gs pos="100000">
                <a:srgbClr val="246664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데이터 16">
            <a:extLst>
              <a:ext uri="{FF2B5EF4-FFF2-40B4-BE49-F238E27FC236}">
                <a16:creationId xmlns:a16="http://schemas.microsoft.com/office/drawing/2014/main" id="{6B7E073F-065B-41B0-B91C-8817E6039A53}"/>
              </a:ext>
            </a:extLst>
          </p:cNvPr>
          <p:cNvSpPr/>
          <p:nvPr/>
        </p:nvSpPr>
        <p:spPr>
          <a:xfrm rot="5400000">
            <a:off x="9721595" y="3324980"/>
            <a:ext cx="389802" cy="511728"/>
          </a:xfrm>
          <a:prstGeom prst="flowChartInputOutput">
            <a:avLst/>
          </a:prstGeom>
          <a:gradFill flip="none" rotWithShape="1">
            <a:gsLst>
              <a:gs pos="0">
                <a:srgbClr val="1C4E4D"/>
              </a:gs>
              <a:gs pos="100000">
                <a:srgbClr val="1F585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43B4EE-C932-4D7C-B3A9-8ADE59FAC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15380-3DEE-48E7-A045-30C998388E27}"/>
              </a:ext>
            </a:extLst>
          </p:cNvPr>
          <p:cNvSpPr txBox="1"/>
          <p:nvPr/>
        </p:nvSpPr>
        <p:spPr>
          <a:xfrm>
            <a:off x="840950" y="3171446"/>
            <a:ext cx="1004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Step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0F5CE9-F51E-4404-A52A-E84F1B8097A3}"/>
              </a:ext>
            </a:extLst>
          </p:cNvPr>
          <p:cNvSpPr txBox="1"/>
          <p:nvPr/>
        </p:nvSpPr>
        <p:spPr>
          <a:xfrm>
            <a:off x="2533209" y="3171446"/>
            <a:ext cx="1004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Step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743CB1-12DB-47FB-ADA6-B7A7A4D200DB}"/>
              </a:ext>
            </a:extLst>
          </p:cNvPr>
          <p:cNvSpPr txBox="1"/>
          <p:nvPr/>
        </p:nvSpPr>
        <p:spPr>
          <a:xfrm>
            <a:off x="4082014" y="3171446"/>
            <a:ext cx="1004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Step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FB46F5-2967-44FB-B551-5D89B0EFCC3B}"/>
              </a:ext>
            </a:extLst>
          </p:cNvPr>
          <p:cNvSpPr txBox="1"/>
          <p:nvPr/>
        </p:nvSpPr>
        <p:spPr>
          <a:xfrm>
            <a:off x="5582773" y="3171446"/>
            <a:ext cx="1004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Step 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CA89D-D27A-432E-BE6D-D4F559A88E44}"/>
              </a:ext>
            </a:extLst>
          </p:cNvPr>
          <p:cNvSpPr txBox="1"/>
          <p:nvPr/>
        </p:nvSpPr>
        <p:spPr>
          <a:xfrm>
            <a:off x="7133333" y="3171446"/>
            <a:ext cx="1004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Step 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D3908D-2A65-4C88-BC1F-1D3419D89030}"/>
              </a:ext>
            </a:extLst>
          </p:cNvPr>
          <p:cNvSpPr txBox="1"/>
          <p:nvPr/>
        </p:nvSpPr>
        <p:spPr>
          <a:xfrm>
            <a:off x="8665471" y="3356112"/>
            <a:ext cx="1004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Now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9542CC-3A38-4F60-97C3-3C52C24BE0E4}"/>
              </a:ext>
            </a:extLst>
          </p:cNvPr>
          <p:cNvSpPr txBox="1"/>
          <p:nvPr/>
        </p:nvSpPr>
        <p:spPr>
          <a:xfrm>
            <a:off x="10182854" y="3356112"/>
            <a:ext cx="1338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Future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B465BE-2995-4356-B925-266630BA6ADD}"/>
              </a:ext>
            </a:extLst>
          </p:cNvPr>
          <p:cNvCxnSpPr/>
          <p:nvPr/>
        </p:nvCxnSpPr>
        <p:spPr>
          <a:xfrm>
            <a:off x="1352145" y="4054942"/>
            <a:ext cx="0" cy="1042352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D83F7A1F-3050-40B3-8A5B-751910F2F4ED}"/>
              </a:ext>
            </a:extLst>
          </p:cNvPr>
          <p:cNvSpPr/>
          <p:nvPr/>
        </p:nvSpPr>
        <p:spPr>
          <a:xfrm>
            <a:off x="1303507" y="5048656"/>
            <a:ext cx="97276" cy="972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6150B9-137F-45D7-9439-F11EBD842D20}"/>
              </a:ext>
            </a:extLst>
          </p:cNvPr>
          <p:cNvCxnSpPr/>
          <p:nvPr/>
        </p:nvCxnSpPr>
        <p:spPr>
          <a:xfrm>
            <a:off x="4568758" y="4054942"/>
            <a:ext cx="0" cy="1042352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609F4B74-4ED7-4E27-80B0-DEEF5F8E9DBA}"/>
              </a:ext>
            </a:extLst>
          </p:cNvPr>
          <p:cNvSpPr/>
          <p:nvPr/>
        </p:nvSpPr>
        <p:spPr>
          <a:xfrm>
            <a:off x="4520120" y="5048656"/>
            <a:ext cx="97276" cy="972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1CBCF4E-0CE3-41E5-8F6A-6241FDD15F5D}"/>
              </a:ext>
            </a:extLst>
          </p:cNvPr>
          <p:cNvCxnSpPr>
            <a:cxnSpLocks/>
          </p:cNvCxnSpPr>
          <p:nvPr/>
        </p:nvCxnSpPr>
        <p:spPr>
          <a:xfrm>
            <a:off x="6086594" y="2416032"/>
            <a:ext cx="0" cy="68731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DA46D2E-08F4-4DAB-A786-2D502B082C19}"/>
              </a:ext>
            </a:extLst>
          </p:cNvPr>
          <p:cNvSpPr/>
          <p:nvPr/>
        </p:nvSpPr>
        <p:spPr>
          <a:xfrm>
            <a:off x="6036278" y="2409366"/>
            <a:ext cx="97276" cy="972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435190C-CF6A-4CB9-AF5A-D74B20A8B4EA}"/>
              </a:ext>
            </a:extLst>
          </p:cNvPr>
          <p:cNvCxnSpPr/>
          <p:nvPr/>
        </p:nvCxnSpPr>
        <p:spPr>
          <a:xfrm>
            <a:off x="7632971" y="4053574"/>
            <a:ext cx="0" cy="1042352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B201D7FD-59DB-45F2-BCE5-B1CC3BC2A68C}"/>
              </a:ext>
            </a:extLst>
          </p:cNvPr>
          <p:cNvSpPr/>
          <p:nvPr/>
        </p:nvSpPr>
        <p:spPr>
          <a:xfrm>
            <a:off x="7584333" y="5047288"/>
            <a:ext cx="97276" cy="972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9222456-E25B-4E43-90B5-CF9BD27756AF}"/>
              </a:ext>
            </a:extLst>
          </p:cNvPr>
          <p:cNvCxnSpPr>
            <a:cxnSpLocks/>
          </p:cNvCxnSpPr>
          <p:nvPr/>
        </p:nvCxnSpPr>
        <p:spPr>
          <a:xfrm>
            <a:off x="10839855" y="3817777"/>
            <a:ext cx="0" cy="127678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E8D6634C-435B-429C-8610-7C15F3F715D3}"/>
              </a:ext>
            </a:extLst>
          </p:cNvPr>
          <p:cNvSpPr/>
          <p:nvPr/>
        </p:nvSpPr>
        <p:spPr>
          <a:xfrm>
            <a:off x="10791217" y="5045920"/>
            <a:ext cx="97276" cy="972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1B7795-78EC-4D4B-B2DE-7AC370562AB6}"/>
              </a:ext>
            </a:extLst>
          </p:cNvPr>
          <p:cNvSpPr txBox="1"/>
          <p:nvPr/>
        </p:nvSpPr>
        <p:spPr>
          <a:xfrm>
            <a:off x="671763" y="5195531"/>
            <a:ext cx="3281576" cy="95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석사과정 중 항암제 후보 물질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</a:rPr>
              <a:t>스크리닝</a:t>
            </a:r>
            <a:r>
              <a:rPr lang="ko-KR" altLang="en-US" sz="1400" b="1" dirty="0">
                <a:solidFill>
                  <a:schemeClr val="bg1"/>
                </a:solidFill>
              </a:rPr>
              <a:t> 연구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</a:rPr>
              <a:t>가정사로 인한 학업 중단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ko-KR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▶</a:t>
            </a:r>
            <a:r>
              <a:rPr lang="en-US" altLang="ko-KR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이후 연구들을 수행할 수 있게 해 준 토대 마련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F942BB-568C-4BAD-B9D8-3D6A7FA80076}"/>
              </a:ext>
            </a:extLst>
          </p:cNvPr>
          <p:cNvSpPr txBox="1"/>
          <p:nvPr/>
        </p:nvSpPr>
        <p:spPr>
          <a:xfrm>
            <a:off x="2532909" y="1202877"/>
            <a:ext cx="3087174" cy="89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㈜</a:t>
            </a:r>
            <a:r>
              <a:rPr lang="ko-KR" altLang="en-US" sz="1400" b="1" dirty="0" err="1">
                <a:solidFill>
                  <a:schemeClr val="bg1"/>
                </a:solidFill>
              </a:rPr>
              <a:t>동제메디칼</a:t>
            </a:r>
            <a:r>
              <a:rPr lang="ko-KR" altLang="en-US" sz="1400" b="1" dirty="0">
                <a:solidFill>
                  <a:schemeClr val="bg1"/>
                </a:solidFill>
              </a:rPr>
              <a:t> 근무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▶</a:t>
            </a:r>
            <a:r>
              <a:rPr lang="en-US" altLang="ko-KR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아토피</a:t>
            </a:r>
            <a:r>
              <a:rPr lang="en-US" altLang="ko-KR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기전에 대한 이해 및 </a:t>
            </a:r>
            <a:endParaRPr lang="en-US" altLang="ko-KR" sz="1100" b="1" dirty="0">
              <a:solidFill>
                <a:schemeClr val="bg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동물 행동 분석 지식 습득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BA401F-D03B-4F50-B95E-9847337FFA16}"/>
              </a:ext>
            </a:extLst>
          </p:cNvPr>
          <p:cNvSpPr txBox="1"/>
          <p:nvPr/>
        </p:nvSpPr>
        <p:spPr>
          <a:xfrm>
            <a:off x="4076496" y="5197088"/>
            <a:ext cx="3087174" cy="114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스마일동물의료센터 근무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▶</a:t>
            </a:r>
            <a:r>
              <a:rPr lang="en-US" altLang="ko-KR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시장을 보는 눈을 기르게 된 기회</a:t>
            </a:r>
            <a:endParaRPr lang="en-US" altLang="ko-KR" sz="1100" b="1" dirty="0">
              <a:solidFill>
                <a:schemeClr val="bg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의약품이 실제로 시장에서 어떻게 작용하고</a:t>
            </a:r>
            <a:r>
              <a:rPr lang="en-US" altLang="ko-KR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고객들이 어떠한 제품을 선호하는지 체감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479FA8-1635-4704-9B48-B41BC0FA0C41}"/>
              </a:ext>
            </a:extLst>
          </p:cNvPr>
          <p:cNvSpPr txBox="1"/>
          <p:nvPr/>
        </p:nvSpPr>
        <p:spPr>
          <a:xfrm>
            <a:off x="5593699" y="1201264"/>
            <a:ext cx="3230568" cy="114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㈜</a:t>
            </a:r>
            <a:r>
              <a:rPr lang="ko-KR" altLang="en-US" sz="1400" b="1" dirty="0" err="1">
                <a:solidFill>
                  <a:schemeClr val="bg1"/>
                </a:solidFill>
              </a:rPr>
              <a:t>씨티씨백</a:t>
            </a:r>
            <a:r>
              <a:rPr lang="ko-KR" altLang="en-US" sz="1400" b="1" dirty="0">
                <a:solidFill>
                  <a:schemeClr val="bg1"/>
                </a:solidFill>
              </a:rPr>
              <a:t> 근무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▶</a:t>
            </a:r>
            <a:r>
              <a:rPr lang="en-US" altLang="ko-KR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프로젝트 관리 및 제품 기획 역량을 기르고</a:t>
            </a:r>
            <a:r>
              <a:rPr lang="en-US" altLang="ko-KR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CHO cell</a:t>
            </a:r>
            <a:r>
              <a:rPr lang="ko-KR" altLang="en-US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을 활용한 재조합 단백질 발현 및 정제 경험 습득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89DFAC1-0825-4AD1-97C8-A11E26CFD231}"/>
              </a:ext>
            </a:extLst>
          </p:cNvPr>
          <p:cNvCxnSpPr>
            <a:cxnSpLocks/>
          </p:cNvCxnSpPr>
          <p:nvPr/>
        </p:nvCxnSpPr>
        <p:spPr>
          <a:xfrm>
            <a:off x="3030680" y="2413989"/>
            <a:ext cx="0" cy="68731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5E97CF34-A841-4C6F-B17C-C15C009E5C0B}"/>
              </a:ext>
            </a:extLst>
          </p:cNvPr>
          <p:cNvSpPr/>
          <p:nvPr/>
        </p:nvSpPr>
        <p:spPr>
          <a:xfrm>
            <a:off x="2980364" y="2407323"/>
            <a:ext cx="97276" cy="972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0D58A9F-53B5-49DA-B68B-94671F5FF527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9167614" y="2420655"/>
            <a:ext cx="1678" cy="93545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9C39FEC1-F0EF-48EB-8AE8-3064501E370C}"/>
              </a:ext>
            </a:extLst>
          </p:cNvPr>
          <p:cNvSpPr/>
          <p:nvPr/>
        </p:nvSpPr>
        <p:spPr>
          <a:xfrm>
            <a:off x="9118976" y="2413989"/>
            <a:ext cx="97276" cy="972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88E960-AAA9-4D03-8296-74E5BB4E6002}"/>
              </a:ext>
            </a:extLst>
          </p:cNvPr>
          <p:cNvSpPr txBox="1"/>
          <p:nvPr/>
        </p:nvSpPr>
        <p:spPr>
          <a:xfrm>
            <a:off x="7024683" y="5202871"/>
            <a:ext cx="3281576" cy="89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의약품 규제과학 전문가 교육 수료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▶</a:t>
            </a:r>
            <a:r>
              <a:rPr lang="en-US" altLang="ko-KR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ea typeface="맑은 고딕" panose="020B0503020000020004" pitchFamily="50" charset="-127"/>
              </a:rPr>
              <a:t>부족한 약사법에 대한 지식 습득을 통해</a:t>
            </a:r>
            <a:endParaRPr lang="en-US" altLang="ko-KR" sz="1100" b="1" dirty="0">
              <a:solidFill>
                <a:schemeClr val="bg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</a:rPr>
              <a:t>CTD </a:t>
            </a:r>
            <a:r>
              <a:rPr lang="ko-KR" altLang="en-US" sz="1100" b="1" dirty="0">
                <a:solidFill>
                  <a:schemeClr val="bg1"/>
                </a:solidFill>
              </a:rPr>
              <a:t>작성에 필요한 실험 설계 역량 향상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6A2965-AE32-4F93-B611-414FCC97300B}"/>
              </a:ext>
            </a:extLst>
          </p:cNvPr>
          <p:cNvSpPr txBox="1"/>
          <p:nvPr/>
        </p:nvSpPr>
        <p:spPr>
          <a:xfrm>
            <a:off x="9777222" y="5194711"/>
            <a:ext cx="212526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바이오 신약</a:t>
            </a:r>
            <a:r>
              <a:rPr lang="en-US" altLang="ko-KR" sz="1400" b="1" dirty="0">
                <a:solidFill>
                  <a:schemeClr val="bg1"/>
                </a:solidFill>
              </a:rPr>
              <a:t>/</a:t>
            </a:r>
            <a:r>
              <a:rPr lang="ko-KR" altLang="en-US" sz="1400" b="1" dirty="0" err="1">
                <a:solidFill>
                  <a:schemeClr val="bg1"/>
                </a:solidFill>
              </a:rPr>
              <a:t>시밀러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허가 프로세스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최적화용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소프트웨어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개발에 기여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05C40DD-6560-4836-8E20-D39780AB1D7E}"/>
              </a:ext>
            </a:extLst>
          </p:cNvPr>
          <p:cNvSpPr txBox="1"/>
          <p:nvPr/>
        </p:nvSpPr>
        <p:spPr>
          <a:xfrm>
            <a:off x="8824267" y="1209815"/>
            <a:ext cx="2671365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기초연구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개발 기획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실무 등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다양한 현장 경험을 획득한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종합 인재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54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2855A57-CC5A-462C-BF68-638CFB3BB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3" b="8333"/>
          <a:stretch/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2204D0-8E9B-4AD2-B85D-C334B8FAAD17}"/>
              </a:ext>
            </a:extLst>
          </p:cNvPr>
          <p:cNvSpPr txBox="1"/>
          <p:nvPr/>
        </p:nvSpPr>
        <p:spPr>
          <a:xfrm>
            <a:off x="577516" y="497306"/>
            <a:ext cx="888732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solidFill>
                  <a:srgbClr val="FFD9BE"/>
                </a:solidFill>
              </a:rPr>
              <a:t>동제메디칼</a:t>
            </a:r>
            <a:r>
              <a:rPr lang="en-US" altLang="ko-KR" sz="4000" b="1" dirty="0">
                <a:solidFill>
                  <a:srgbClr val="FFD9BE"/>
                </a:solidFill>
              </a:rPr>
              <a:t>_</a:t>
            </a:r>
            <a:endParaRPr lang="en-US" altLang="ko-KR" sz="2400" b="1" dirty="0">
              <a:solidFill>
                <a:srgbClr val="F49F85"/>
              </a:solidFill>
            </a:endParaRPr>
          </a:p>
          <a:p>
            <a:endParaRPr lang="en-US" altLang="ko-KR" sz="900" b="1" dirty="0">
              <a:solidFill>
                <a:srgbClr val="F49F85"/>
              </a:solidFill>
            </a:endParaRPr>
          </a:p>
          <a:p>
            <a:r>
              <a:rPr lang="ko-KR" altLang="en-US" sz="2400" b="1" dirty="0">
                <a:solidFill>
                  <a:srgbClr val="F49F85"/>
                </a:solidFill>
              </a:rPr>
              <a:t>스트레스에 의한 아토피피부염 악화 기전 </a:t>
            </a:r>
            <a:endParaRPr lang="en-US" altLang="ko-KR" sz="2400" b="1" dirty="0">
              <a:solidFill>
                <a:srgbClr val="F49F85"/>
              </a:solidFill>
            </a:endParaRPr>
          </a:p>
          <a:p>
            <a:r>
              <a:rPr lang="ko-KR" altLang="en-US" sz="2400" b="1" dirty="0">
                <a:solidFill>
                  <a:srgbClr val="F49F85"/>
                </a:solidFill>
              </a:rPr>
              <a:t>규명 및 </a:t>
            </a:r>
            <a:r>
              <a:rPr lang="en-US" altLang="ko-KR" sz="2400" b="1" dirty="0">
                <a:solidFill>
                  <a:srgbClr val="F49F85"/>
                </a:solidFill>
              </a:rPr>
              <a:t>Brain-Skin Axis </a:t>
            </a:r>
            <a:r>
              <a:rPr lang="ko-KR" altLang="en-US" sz="2400" b="1" dirty="0">
                <a:solidFill>
                  <a:srgbClr val="F49F85"/>
                </a:solidFill>
              </a:rPr>
              <a:t>조절을 통한 </a:t>
            </a:r>
            <a:endParaRPr lang="en-US" altLang="ko-KR" sz="2400" b="1" dirty="0">
              <a:solidFill>
                <a:srgbClr val="F49F85"/>
              </a:solidFill>
            </a:endParaRPr>
          </a:p>
          <a:p>
            <a:r>
              <a:rPr lang="ko-KR" altLang="en-US" sz="2400" b="1" dirty="0">
                <a:solidFill>
                  <a:srgbClr val="F49F85"/>
                </a:solidFill>
              </a:rPr>
              <a:t>새로운 한의약 치료 기술 개발 연구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5A9725-93D2-429C-8F4F-2FF19C5A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B92493-E9F3-4A1C-B3F0-218D9DDB2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6" y="2679847"/>
            <a:ext cx="2621255" cy="3676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5944E-0C2D-41DA-966B-7243543DCAAC}"/>
              </a:ext>
            </a:extLst>
          </p:cNvPr>
          <p:cNvSpPr txBox="1"/>
          <p:nvPr/>
        </p:nvSpPr>
        <p:spPr>
          <a:xfrm>
            <a:off x="3384884" y="2679847"/>
            <a:ext cx="33207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err="1">
                <a:solidFill>
                  <a:schemeClr val="bg1"/>
                </a:solidFill>
              </a:rPr>
              <a:t>HaCaT</a:t>
            </a:r>
            <a:r>
              <a:rPr lang="en-US" altLang="ko-KR" b="1" dirty="0">
                <a:solidFill>
                  <a:schemeClr val="bg1"/>
                </a:solidFill>
              </a:rPr>
              <a:t> cell</a:t>
            </a:r>
            <a:r>
              <a:rPr lang="ko-KR" altLang="en-US" b="1" dirty="0">
                <a:solidFill>
                  <a:schemeClr val="bg1"/>
                </a:solidFill>
              </a:rPr>
              <a:t>을 이용한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>
                <a:solidFill>
                  <a:schemeClr val="bg1"/>
                </a:solidFill>
              </a:rPr>
              <a:t>한의약 처방 추출물의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>
                <a:solidFill>
                  <a:schemeClr val="bg1"/>
                </a:solidFill>
              </a:rPr>
              <a:t>아토피 치료제 후보 물질 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 err="1">
                <a:solidFill>
                  <a:schemeClr val="bg1"/>
                </a:solidFill>
              </a:rPr>
              <a:t>스크리닝</a:t>
            </a:r>
            <a:r>
              <a:rPr lang="ko-KR" altLang="en-US" b="1" dirty="0">
                <a:solidFill>
                  <a:schemeClr val="bg1"/>
                </a:solidFill>
              </a:rPr>
              <a:t> 연구 수행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en-US" altLang="ko-KR" b="1" dirty="0">
                <a:solidFill>
                  <a:schemeClr val="bg1"/>
                </a:solidFill>
              </a:rPr>
              <a:t>(XTT, Western blot, ELISA)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bg1"/>
                </a:solidFill>
              </a:rPr>
              <a:t>스트레스가 가해진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>
                <a:solidFill>
                  <a:schemeClr val="bg1"/>
                </a:solidFill>
              </a:rPr>
              <a:t>아토피 유발 </a:t>
            </a:r>
            <a:r>
              <a:rPr lang="en-US" altLang="ko-KR" b="1" dirty="0" err="1">
                <a:solidFill>
                  <a:schemeClr val="bg1"/>
                </a:solidFill>
              </a:rPr>
              <a:t>Balb</a:t>
            </a:r>
            <a:r>
              <a:rPr lang="en-US" altLang="ko-KR" b="1" dirty="0">
                <a:solidFill>
                  <a:schemeClr val="bg1"/>
                </a:solidFill>
              </a:rPr>
              <a:t>/c mouse</a:t>
            </a:r>
            <a:r>
              <a:rPr lang="ko-KR" altLang="en-US" b="1" dirty="0">
                <a:solidFill>
                  <a:schemeClr val="bg1"/>
                </a:solidFill>
              </a:rPr>
              <a:t>를 이용한 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>
                <a:solidFill>
                  <a:schemeClr val="bg1"/>
                </a:solidFill>
              </a:rPr>
              <a:t>효능 분석 연구 수행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chemeClr val="bg1"/>
                </a:solidFill>
              </a:rPr>
              <a:t>Mouse behavior test 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en-US" altLang="ko-KR" b="1" dirty="0">
                <a:solidFill>
                  <a:schemeClr val="bg1"/>
                </a:solidFill>
              </a:rPr>
              <a:t>set-up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D9EBA4-1284-421F-A194-E2F7FE163678}"/>
              </a:ext>
            </a:extLst>
          </p:cNvPr>
          <p:cNvSpPr txBox="1"/>
          <p:nvPr/>
        </p:nvSpPr>
        <p:spPr>
          <a:xfrm>
            <a:off x="3384884" y="497306"/>
            <a:ext cx="2310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FD9BE"/>
                </a:solidFill>
              </a:rPr>
              <a:t>2019.03 ~ 2020.12 (1</a:t>
            </a:r>
            <a:r>
              <a:rPr lang="ko-KR" altLang="en-US" sz="1800" b="1" dirty="0">
                <a:solidFill>
                  <a:srgbClr val="FFD9BE"/>
                </a:solidFill>
              </a:rPr>
              <a:t>년</a:t>
            </a:r>
            <a:r>
              <a:rPr lang="en-US" altLang="ko-KR" sz="1800" b="1" dirty="0">
                <a:solidFill>
                  <a:srgbClr val="FFD9BE"/>
                </a:solidFill>
              </a:rPr>
              <a:t>10</a:t>
            </a:r>
            <a:r>
              <a:rPr lang="ko-KR" altLang="en-US" sz="1800" b="1" dirty="0">
                <a:solidFill>
                  <a:srgbClr val="FFD9BE"/>
                </a:solidFill>
              </a:rPr>
              <a:t>개월</a:t>
            </a:r>
            <a:r>
              <a:rPr lang="en-US" altLang="ko-KR" sz="1800" b="1" dirty="0">
                <a:solidFill>
                  <a:srgbClr val="FFD9BE"/>
                </a:solidFill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420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6A55622-0BA2-490B-835C-C42A9EA96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2" r="8334"/>
          <a:stretch/>
        </p:blipFill>
        <p:spPr>
          <a:xfrm>
            <a:off x="0" y="0"/>
            <a:ext cx="12192000" cy="2992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90CB65-CE6C-4B74-B504-BD3380023667}"/>
              </a:ext>
            </a:extLst>
          </p:cNvPr>
          <p:cNvSpPr txBox="1"/>
          <p:nvPr/>
        </p:nvSpPr>
        <p:spPr>
          <a:xfrm>
            <a:off x="577516" y="497306"/>
            <a:ext cx="8887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FFD9BE"/>
                </a:solidFill>
              </a:rPr>
              <a:t>㈜</a:t>
            </a:r>
            <a:r>
              <a:rPr lang="ko-KR" altLang="en-US" sz="4000" b="1" dirty="0" err="1">
                <a:solidFill>
                  <a:srgbClr val="FFD9BE"/>
                </a:solidFill>
              </a:rPr>
              <a:t>씨티씨백</a:t>
            </a:r>
            <a:r>
              <a:rPr lang="en-US" altLang="ko-KR" sz="4000" b="1" dirty="0">
                <a:solidFill>
                  <a:srgbClr val="F49F85"/>
                </a:solidFill>
              </a:rPr>
              <a:t> </a:t>
            </a:r>
            <a:endParaRPr lang="ko-KR" altLang="en-US" sz="4000" b="1" dirty="0">
              <a:solidFill>
                <a:srgbClr val="F49F85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922B30-F2F9-424E-AF04-3B9789D2C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39276-3EAE-441F-97D4-7FB0D6C3323D}"/>
              </a:ext>
            </a:extLst>
          </p:cNvPr>
          <p:cNvSpPr txBox="1"/>
          <p:nvPr/>
        </p:nvSpPr>
        <p:spPr>
          <a:xfrm>
            <a:off x="577516" y="1205192"/>
            <a:ext cx="2310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FD9BE"/>
                </a:solidFill>
              </a:rPr>
              <a:t>2021.11 ~ 2024.09 (2</a:t>
            </a:r>
            <a:r>
              <a:rPr lang="ko-KR" altLang="en-US" sz="1800" b="1" dirty="0">
                <a:solidFill>
                  <a:srgbClr val="FFD9BE"/>
                </a:solidFill>
              </a:rPr>
              <a:t>년</a:t>
            </a:r>
            <a:r>
              <a:rPr lang="en-US" altLang="ko-KR" sz="1800" b="1" dirty="0">
                <a:solidFill>
                  <a:srgbClr val="FFD9BE"/>
                </a:solidFill>
              </a:rPr>
              <a:t>11</a:t>
            </a:r>
            <a:r>
              <a:rPr lang="ko-KR" altLang="en-US" sz="1800" b="1" dirty="0">
                <a:solidFill>
                  <a:srgbClr val="FFD9BE"/>
                </a:solidFill>
              </a:rPr>
              <a:t>개월</a:t>
            </a:r>
            <a:r>
              <a:rPr lang="en-US" altLang="ko-KR" sz="1800" b="1" dirty="0">
                <a:solidFill>
                  <a:srgbClr val="FFD9BE"/>
                </a:solidFill>
              </a:rPr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F8FA7-5504-412A-BA08-1E0274820438}"/>
              </a:ext>
            </a:extLst>
          </p:cNvPr>
          <p:cNvSpPr txBox="1"/>
          <p:nvPr/>
        </p:nvSpPr>
        <p:spPr>
          <a:xfrm>
            <a:off x="0" y="4004844"/>
            <a:ext cx="6096000" cy="202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0" latinLnBrk="0">
              <a:spcAft>
                <a:spcPts val="800"/>
              </a:spcAft>
            </a:pPr>
            <a:r>
              <a:rPr lang="en-US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</a:t>
            </a:r>
            <a:r>
              <a:rPr lang="ko-KR" altLang="ko-KR" sz="1400" b="1" u="sng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양돈 백신 개발 프로젝트 관리</a:t>
            </a:r>
            <a:endParaRPr lang="ko-KR" altLang="ko-KR" sz="1400" b="1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10895" indent="-351155" latinLnBrk="0">
              <a:lnSpc>
                <a:spcPct val="115000"/>
              </a:lnSpc>
              <a:spcAft>
                <a:spcPts val="800"/>
              </a:spcAft>
            </a:pPr>
            <a:r>
              <a:rPr lang="en-US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돼지 생식기호흡기증후군바이러스</a:t>
            </a:r>
            <a:r>
              <a:rPr lang="en-US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(PRRSV) </a:t>
            </a:r>
            <a:r>
              <a:rPr lang="ko-KR" altLang="ko-KR" sz="1400" b="1" kern="100" spc="-75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수율</a:t>
            </a:r>
            <a:r>
              <a:rPr lang="en-US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10</a:t>
            </a:r>
            <a:r>
              <a:rPr lang="ko-KR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 개선</a:t>
            </a:r>
            <a:r>
              <a:rPr lang="en-US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b="1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10895" indent="-351155" latinLnBrk="0">
              <a:lnSpc>
                <a:spcPct val="115000"/>
              </a:lnSpc>
              <a:spcAft>
                <a:spcPts val="800"/>
              </a:spcAft>
            </a:pPr>
            <a:r>
              <a:rPr lang="en-US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돼지 </a:t>
            </a:r>
            <a:r>
              <a:rPr lang="ko-KR" altLang="ko-KR" sz="1400" b="1" kern="100" spc="-75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로타바이러스</a:t>
            </a:r>
            <a:r>
              <a:rPr lang="en-US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(G9P) </a:t>
            </a:r>
            <a:r>
              <a:rPr lang="ko-KR" altLang="ko-KR" sz="1400" b="1" kern="100" spc="-75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수율</a:t>
            </a:r>
            <a:r>
              <a:rPr lang="en-US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100</a:t>
            </a:r>
            <a:r>
              <a:rPr lang="ko-KR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 개선</a:t>
            </a:r>
            <a:r>
              <a:rPr lang="en-US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b="1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10895" indent="-351155" latinLnBrk="0">
              <a:lnSpc>
                <a:spcPct val="115000"/>
              </a:lnSpc>
              <a:spcAft>
                <a:spcPts val="800"/>
              </a:spcAft>
            </a:pPr>
            <a:r>
              <a:rPr lang="en-US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돼지 전염성 위장염 바이러스</a:t>
            </a:r>
            <a:r>
              <a:rPr lang="en-US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(TGEV) </a:t>
            </a:r>
            <a:r>
              <a:rPr lang="ko-KR" altLang="ko-KR" sz="1400" b="1" kern="100" spc="-75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수율</a:t>
            </a:r>
            <a:r>
              <a:rPr lang="en-US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10</a:t>
            </a:r>
            <a:r>
              <a:rPr lang="ko-KR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 개선</a:t>
            </a:r>
            <a:r>
              <a:rPr lang="en-US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b="1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10895" indent="-351155" latinLnBrk="0">
              <a:lnSpc>
                <a:spcPct val="115000"/>
              </a:lnSpc>
              <a:spcAft>
                <a:spcPts val="800"/>
              </a:spcAft>
            </a:pPr>
            <a:r>
              <a:rPr lang="en-US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PRRSV, G9P, TGEV roller bottle </a:t>
            </a:r>
            <a:r>
              <a:rPr lang="ko-KR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생산공정 최적화</a:t>
            </a:r>
            <a:r>
              <a:rPr lang="en-US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b="1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400" b="1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400" b="1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동결건조 컨디션 조절을 통한</a:t>
            </a:r>
            <a:r>
              <a:rPr lang="en-US" altLang="ko-KR" sz="1400" b="1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PRRS </a:t>
            </a:r>
            <a:r>
              <a:rPr lang="ko-KR" altLang="ko-KR" sz="1400" b="1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생백신의 안정성 확보</a:t>
            </a:r>
            <a:r>
              <a:rPr lang="en-US" altLang="ko-KR" sz="1400" b="1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(24</a:t>
            </a:r>
            <a:r>
              <a:rPr lang="ko-KR" altLang="ko-KR" sz="1400" b="1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개월</a:t>
            </a:r>
            <a:r>
              <a:rPr lang="en-US" altLang="ko-KR" sz="1400" b="1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400" b="1" kern="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C0C98-5038-40B2-AA07-2662FA6D3569}"/>
              </a:ext>
            </a:extLst>
          </p:cNvPr>
          <p:cNvSpPr txBox="1"/>
          <p:nvPr/>
        </p:nvSpPr>
        <p:spPr>
          <a:xfrm>
            <a:off x="6096000" y="4004844"/>
            <a:ext cx="6096000" cy="202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130" indent="-4445" latinLnBrk="0">
              <a:lnSpc>
                <a:spcPct val="115000"/>
              </a:lnSpc>
              <a:spcAft>
                <a:spcPts val="800"/>
              </a:spcAft>
            </a:pPr>
            <a:r>
              <a:rPr lang="en-US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sz="1400" b="1" u="sng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반려동물용 치료제 신제품 개발 기획</a:t>
            </a:r>
            <a:br>
              <a:rPr lang="en-US" altLang="ko-KR" sz="1400" b="1" u="sng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400" b="1" u="sng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u="sng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시장환경 분석</a:t>
            </a:r>
            <a:r>
              <a:rPr lang="en-US" altLang="ko-KR" sz="1400" b="1" u="sng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b="1" u="sng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기술 분석</a:t>
            </a:r>
            <a:r>
              <a:rPr lang="en-US" altLang="ko-KR" sz="1400" b="1" u="sng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b="1" u="sng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경쟁사 분석</a:t>
            </a:r>
            <a:r>
              <a:rPr lang="en-US" altLang="ko-KR" sz="1400" b="1" u="sng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b="1" u="sng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판매가치 파악 등</a:t>
            </a:r>
            <a:r>
              <a:rPr lang="en-US" altLang="ko-KR" sz="1400" b="1" u="sng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07720" indent="-358140" latinLnBrk="0">
              <a:lnSpc>
                <a:spcPct val="115000"/>
              </a:lnSpc>
              <a:spcAft>
                <a:spcPts val="800"/>
              </a:spcAft>
            </a:pPr>
            <a:r>
              <a:rPr lang="en-US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국내외 반려동물 의약품 시장 분석</a:t>
            </a:r>
            <a:endParaRPr lang="ko-KR" altLang="ko-KR" sz="1400" b="1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07720" indent="-358140" latinLnBrk="0">
              <a:lnSpc>
                <a:spcPct val="115000"/>
              </a:lnSpc>
              <a:spcAft>
                <a:spcPts val="800"/>
              </a:spcAft>
            </a:pPr>
            <a:r>
              <a:rPr lang="en-US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 질환 선정 및 기술 분석</a:t>
            </a:r>
            <a:endParaRPr lang="ko-KR" altLang="ko-KR" sz="1400" b="1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07720" indent="-358140" latinLnBrk="0">
              <a:lnSpc>
                <a:spcPct val="115000"/>
              </a:lnSpc>
              <a:spcAft>
                <a:spcPts val="800"/>
              </a:spcAft>
            </a:pPr>
            <a:r>
              <a:rPr lang="en-US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경쟁 제품 기술 및 매출 분석</a:t>
            </a:r>
            <a:endParaRPr lang="ko-KR" altLang="ko-KR" sz="1400" b="1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07720" indent="-358140" latinLnBrk="0">
              <a:lnSpc>
                <a:spcPct val="150000"/>
              </a:lnSpc>
              <a:spcAft>
                <a:spcPts val="800"/>
              </a:spcAft>
            </a:pPr>
            <a:r>
              <a:rPr lang="en-US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해외 연구진 </a:t>
            </a:r>
            <a:r>
              <a:rPr lang="ko-KR" altLang="ko-KR" sz="1400" b="1" kern="100" spc="-75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컨택</a:t>
            </a:r>
            <a:r>
              <a:rPr lang="ko-KR" altLang="ko-KR" sz="1400" b="1" kern="100" spc="-75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및 라이선스 인 시도</a:t>
            </a:r>
            <a:endParaRPr lang="ko-KR" altLang="ko-KR" sz="1400" b="1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11F46D-A587-4ECB-A8B6-0A61D446A47C}"/>
              </a:ext>
            </a:extLst>
          </p:cNvPr>
          <p:cNvSpPr txBox="1"/>
          <p:nvPr/>
        </p:nvSpPr>
        <p:spPr>
          <a:xfrm>
            <a:off x="256674" y="3267669"/>
            <a:ext cx="8887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49F85"/>
                </a:solidFill>
              </a:rPr>
              <a:t>메인 업무 빠르게 살펴보기</a:t>
            </a:r>
          </a:p>
        </p:txBody>
      </p:sp>
    </p:spTree>
    <p:extLst>
      <p:ext uri="{BB962C8B-B14F-4D97-AF65-F5344CB8AC3E}">
        <p14:creationId xmlns:p14="http://schemas.microsoft.com/office/powerpoint/2010/main" val="2564008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08A914-8704-4ECD-9F83-593F6D10C57C}"/>
              </a:ext>
            </a:extLst>
          </p:cNvPr>
          <p:cNvSpPr/>
          <p:nvPr/>
        </p:nvSpPr>
        <p:spPr>
          <a:xfrm>
            <a:off x="119742" y="130628"/>
            <a:ext cx="11952515" cy="6596744"/>
          </a:xfrm>
          <a:prstGeom prst="rect">
            <a:avLst/>
          </a:prstGeom>
          <a:noFill/>
          <a:ln w="57150"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22F57-5250-45B8-B4DE-D3D8EBD0C4AB}"/>
              </a:ext>
            </a:extLst>
          </p:cNvPr>
          <p:cNvSpPr txBox="1"/>
          <p:nvPr/>
        </p:nvSpPr>
        <p:spPr>
          <a:xfrm>
            <a:off x="577516" y="497306"/>
            <a:ext cx="9489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FFD9BE"/>
                </a:solidFill>
              </a:rPr>
              <a:t>바이러스 공정개발 및 개선</a:t>
            </a:r>
            <a:endParaRPr lang="ko-KR" altLang="en-US" sz="2400" b="1" dirty="0">
              <a:solidFill>
                <a:srgbClr val="F49F85"/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4D0499E-4F65-41CB-BD66-7FB3E70D1DA2}"/>
              </a:ext>
            </a:extLst>
          </p:cNvPr>
          <p:cNvSpPr/>
          <p:nvPr/>
        </p:nvSpPr>
        <p:spPr>
          <a:xfrm>
            <a:off x="1261919" y="5207802"/>
            <a:ext cx="564033" cy="707886"/>
          </a:xfrm>
          <a:prstGeom prst="rightArrow">
            <a:avLst/>
          </a:prstGeom>
          <a:solidFill>
            <a:srgbClr val="F49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3A4EF-6B87-4C40-8CB1-B3D92FCCBF08}"/>
              </a:ext>
            </a:extLst>
          </p:cNvPr>
          <p:cNvSpPr txBox="1"/>
          <p:nvPr/>
        </p:nvSpPr>
        <p:spPr>
          <a:xfrm>
            <a:off x="577516" y="1571870"/>
            <a:ext cx="19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49F85"/>
                </a:solidFill>
              </a:rPr>
              <a:t>주요 업무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53482-B790-4229-A9BD-B482A8842ECF}"/>
              </a:ext>
            </a:extLst>
          </p:cNvPr>
          <p:cNvSpPr txBox="1"/>
          <p:nvPr/>
        </p:nvSpPr>
        <p:spPr>
          <a:xfrm>
            <a:off x="577516" y="2014478"/>
            <a:ext cx="7507705" cy="2636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/>
                </a:solidFill>
              </a:rPr>
              <a:t>주화세포 배양 최적화 및 </a:t>
            </a:r>
            <a:r>
              <a:rPr lang="en-US" altLang="ko-KR" sz="1400" dirty="0">
                <a:solidFill>
                  <a:schemeClr val="bg1"/>
                </a:solidFill>
              </a:rPr>
              <a:t>Master seed </a:t>
            </a:r>
            <a:r>
              <a:rPr lang="ko-KR" altLang="en-US" sz="1400" dirty="0">
                <a:solidFill>
                  <a:schemeClr val="bg1"/>
                </a:solidFill>
              </a:rPr>
              <a:t>제조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/>
                </a:solidFill>
              </a:rPr>
              <a:t>바이러스 </a:t>
            </a:r>
            <a:r>
              <a:rPr lang="ko-KR" altLang="en-US" sz="1400" dirty="0" err="1">
                <a:solidFill>
                  <a:schemeClr val="bg1"/>
                </a:solidFill>
              </a:rPr>
              <a:t>배양성</a:t>
            </a:r>
            <a:r>
              <a:rPr lang="ko-KR" altLang="en-US" sz="1400" dirty="0">
                <a:solidFill>
                  <a:schemeClr val="bg1"/>
                </a:solidFill>
              </a:rPr>
              <a:t> 개선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배양성에 영향을 줄 수 있는 변수 확인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여러 조건 및 배양 시간에 따른 바이러스 </a:t>
            </a:r>
            <a:r>
              <a:rPr lang="en-US" altLang="ko-KR" sz="1400" dirty="0">
                <a:solidFill>
                  <a:schemeClr val="bg1"/>
                </a:solidFill>
              </a:rPr>
              <a:t>titer </a:t>
            </a:r>
            <a:r>
              <a:rPr lang="ko-KR" altLang="en-US" sz="1400" dirty="0">
                <a:solidFill>
                  <a:schemeClr val="bg1"/>
                </a:solidFill>
              </a:rPr>
              <a:t>확인 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en-US" altLang="ko-KR" sz="1400" dirty="0">
                <a:solidFill>
                  <a:schemeClr val="bg1"/>
                </a:solidFill>
              </a:rPr>
              <a:t>-&gt; </a:t>
            </a:r>
            <a:r>
              <a:rPr lang="ko-KR" altLang="en-US" sz="1400" dirty="0">
                <a:solidFill>
                  <a:schemeClr val="bg1"/>
                </a:solidFill>
              </a:rPr>
              <a:t>최적 조건 셋업 후 반복 실험을 통한 재현성 확인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/>
                </a:solidFill>
              </a:rPr>
              <a:t>바이러스 항원 함량 </a:t>
            </a:r>
            <a:r>
              <a:rPr lang="ko-KR" altLang="en-US" sz="1400" dirty="0" err="1">
                <a:solidFill>
                  <a:schemeClr val="bg1"/>
                </a:solidFill>
              </a:rPr>
              <a:t>평가법</a:t>
            </a:r>
            <a:r>
              <a:rPr lang="ko-KR" altLang="en-US" sz="1400" dirty="0">
                <a:solidFill>
                  <a:schemeClr val="bg1"/>
                </a:solidFill>
              </a:rPr>
              <a:t> 개발</a:t>
            </a:r>
            <a:r>
              <a:rPr lang="en-US" altLang="ko-KR" sz="1400" dirty="0">
                <a:solidFill>
                  <a:schemeClr val="bg1"/>
                </a:solidFill>
              </a:rPr>
              <a:t>(real-time PCR, IFA)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/>
                </a:solidFill>
              </a:rPr>
              <a:t>GMP </a:t>
            </a:r>
            <a:r>
              <a:rPr lang="ko-KR" altLang="en-US" sz="1400" dirty="0">
                <a:solidFill>
                  <a:schemeClr val="bg1"/>
                </a:solidFill>
              </a:rPr>
              <a:t>공정 최적화</a:t>
            </a:r>
            <a:r>
              <a:rPr lang="en-US" altLang="ko-KR" sz="1400" dirty="0">
                <a:solidFill>
                  <a:schemeClr val="bg1"/>
                </a:solidFill>
              </a:rPr>
              <a:t>(T-flask -&gt; Roller bottle </a:t>
            </a:r>
            <a:r>
              <a:rPr lang="ko-KR" altLang="en-US" sz="1400" dirty="0">
                <a:solidFill>
                  <a:schemeClr val="bg1"/>
                </a:solidFill>
              </a:rPr>
              <a:t>배양 최적화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/>
                </a:solidFill>
              </a:rPr>
              <a:t>생백신 안정성 </a:t>
            </a:r>
            <a:r>
              <a:rPr lang="ko-KR" altLang="en-US" sz="1400" dirty="0" err="1">
                <a:solidFill>
                  <a:schemeClr val="bg1"/>
                </a:solidFill>
              </a:rPr>
              <a:t>최적화을</a:t>
            </a:r>
            <a:r>
              <a:rPr lang="ko-KR" altLang="en-US" sz="1400" dirty="0">
                <a:solidFill>
                  <a:schemeClr val="bg1"/>
                </a:solidFill>
              </a:rPr>
              <a:t> 위한 동결건조 </a:t>
            </a:r>
            <a:r>
              <a:rPr lang="ko-KR" altLang="en-US" sz="1400" dirty="0" err="1">
                <a:solidFill>
                  <a:schemeClr val="bg1"/>
                </a:solidFill>
              </a:rPr>
              <a:t>보호제</a:t>
            </a:r>
            <a:r>
              <a:rPr lang="ko-KR" altLang="en-US" sz="1400" dirty="0">
                <a:solidFill>
                  <a:schemeClr val="bg1"/>
                </a:solidFill>
              </a:rPr>
              <a:t> 조성 셋업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26AC8-B64A-4CC0-97B6-025A3C0161BA}"/>
              </a:ext>
            </a:extLst>
          </p:cNvPr>
          <p:cNvSpPr txBox="1"/>
          <p:nvPr/>
        </p:nvSpPr>
        <p:spPr>
          <a:xfrm>
            <a:off x="2057283" y="4746137"/>
            <a:ext cx="19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49F85"/>
                </a:solidFill>
              </a:rPr>
              <a:t>핵심 성과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C5569D-9811-40F8-BF83-A85AA3B5580B}"/>
              </a:ext>
            </a:extLst>
          </p:cNvPr>
          <p:cNvSpPr txBox="1"/>
          <p:nvPr/>
        </p:nvSpPr>
        <p:spPr>
          <a:xfrm>
            <a:off x="2057283" y="5174755"/>
            <a:ext cx="7507705" cy="13433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/>
                </a:solidFill>
              </a:rPr>
              <a:t>PRRSV </a:t>
            </a:r>
            <a:r>
              <a:rPr lang="ko-KR" altLang="en-US" sz="1400" dirty="0" err="1">
                <a:solidFill>
                  <a:schemeClr val="bg1"/>
                </a:solidFill>
              </a:rPr>
              <a:t>배양성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10</a:t>
            </a:r>
            <a:r>
              <a:rPr lang="ko-KR" altLang="en-US" sz="1400" dirty="0">
                <a:solidFill>
                  <a:schemeClr val="bg1"/>
                </a:solidFill>
              </a:rPr>
              <a:t>배 개선 </a:t>
            </a:r>
            <a:r>
              <a:rPr lang="en-US" altLang="ko-KR" sz="1400" dirty="0">
                <a:solidFill>
                  <a:schemeClr val="bg1"/>
                </a:solidFill>
              </a:rPr>
              <a:t>(10</a:t>
            </a:r>
            <a:r>
              <a:rPr lang="en-US" altLang="ko-KR" sz="1400" baseline="30000" dirty="0">
                <a:solidFill>
                  <a:schemeClr val="bg1"/>
                </a:solidFill>
              </a:rPr>
              <a:t>6.0</a:t>
            </a:r>
            <a:r>
              <a:rPr lang="en-US" altLang="ko-KR" sz="1400" dirty="0">
                <a:solidFill>
                  <a:schemeClr val="bg1"/>
                </a:solidFill>
              </a:rPr>
              <a:t> → 10</a:t>
            </a:r>
            <a:r>
              <a:rPr lang="en-US" altLang="ko-KR" sz="1400" baseline="30000" dirty="0">
                <a:solidFill>
                  <a:schemeClr val="bg1"/>
                </a:solidFill>
              </a:rPr>
              <a:t>7.5</a:t>
            </a:r>
            <a:r>
              <a:rPr lang="en-US" altLang="ko-KR" sz="1400" dirty="0">
                <a:solidFill>
                  <a:schemeClr val="bg1"/>
                </a:solidFill>
              </a:rPr>
              <a:t> TCID</a:t>
            </a:r>
            <a:r>
              <a:rPr lang="en-US" altLang="ko-KR" sz="1400" baseline="-25000" dirty="0">
                <a:solidFill>
                  <a:schemeClr val="bg1"/>
                </a:solidFill>
              </a:rPr>
              <a:t>50</a:t>
            </a:r>
            <a:r>
              <a:rPr lang="en-US" altLang="ko-KR" sz="1400" dirty="0">
                <a:solidFill>
                  <a:schemeClr val="bg1"/>
                </a:solidFill>
              </a:rPr>
              <a:t>/㎖)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/>
                </a:solidFill>
              </a:rPr>
              <a:t>돼지 </a:t>
            </a:r>
            <a:r>
              <a:rPr lang="ko-KR" altLang="en-US" sz="1400" dirty="0" err="1">
                <a:solidFill>
                  <a:schemeClr val="bg1"/>
                </a:solidFill>
              </a:rPr>
              <a:t>로타바이러스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100</a:t>
            </a:r>
            <a:r>
              <a:rPr lang="ko-KR" altLang="en-US" sz="1400" dirty="0">
                <a:solidFill>
                  <a:schemeClr val="bg1"/>
                </a:solidFill>
              </a:rPr>
              <a:t>배 개선 </a:t>
            </a:r>
            <a:r>
              <a:rPr lang="en-US" altLang="ko-KR" sz="1400" dirty="0">
                <a:solidFill>
                  <a:schemeClr val="bg1"/>
                </a:solidFill>
              </a:rPr>
              <a:t>(10</a:t>
            </a:r>
            <a:r>
              <a:rPr lang="en-US" altLang="ko-KR" sz="1400" baseline="30000" dirty="0">
                <a:solidFill>
                  <a:schemeClr val="bg1"/>
                </a:solidFill>
              </a:rPr>
              <a:t>6.0</a:t>
            </a:r>
            <a:r>
              <a:rPr lang="en-US" altLang="ko-KR" sz="1400" dirty="0">
                <a:solidFill>
                  <a:schemeClr val="bg1"/>
                </a:solidFill>
              </a:rPr>
              <a:t> → 10</a:t>
            </a:r>
            <a:r>
              <a:rPr lang="en-US" altLang="ko-KR" sz="1400" baseline="30000" dirty="0">
                <a:solidFill>
                  <a:schemeClr val="bg1"/>
                </a:solidFill>
              </a:rPr>
              <a:t>8.3</a:t>
            </a:r>
            <a:r>
              <a:rPr lang="en-US" altLang="ko-KR" sz="1400" dirty="0">
                <a:solidFill>
                  <a:schemeClr val="bg1"/>
                </a:solidFill>
              </a:rPr>
              <a:t> TCID</a:t>
            </a:r>
            <a:r>
              <a:rPr lang="en-US" altLang="ko-KR" sz="1400" baseline="-25000" dirty="0">
                <a:solidFill>
                  <a:schemeClr val="bg1"/>
                </a:solidFill>
              </a:rPr>
              <a:t>50</a:t>
            </a:r>
            <a:r>
              <a:rPr lang="en-US" altLang="ko-KR" sz="1400" dirty="0">
                <a:solidFill>
                  <a:schemeClr val="bg1"/>
                </a:solidFill>
              </a:rPr>
              <a:t>/㎖)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/>
                </a:solidFill>
              </a:rPr>
              <a:t>TGEV </a:t>
            </a:r>
            <a:r>
              <a:rPr lang="ko-KR" altLang="en-US" sz="1400" dirty="0" err="1">
                <a:solidFill>
                  <a:schemeClr val="bg1"/>
                </a:solidFill>
              </a:rPr>
              <a:t>배양성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10</a:t>
            </a:r>
            <a:r>
              <a:rPr lang="ko-KR" altLang="en-US" sz="1400" dirty="0">
                <a:solidFill>
                  <a:schemeClr val="bg1"/>
                </a:solidFill>
              </a:rPr>
              <a:t>배 개선 </a:t>
            </a:r>
            <a:r>
              <a:rPr lang="en-US" altLang="ko-KR" sz="1400" dirty="0">
                <a:solidFill>
                  <a:schemeClr val="bg1"/>
                </a:solidFill>
              </a:rPr>
              <a:t>(10</a:t>
            </a:r>
            <a:r>
              <a:rPr lang="en-US" altLang="ko-KR" sz="1400" baseline="30000" dirty="0">
                <a:solidFill>
                  <a:schemeClr val="bg1"/>
                </a:solidFill>
              </a:rPr>
              <a:t>7.0</a:t>
            </a:r>
            <a:r>
              <a:rPr lang="en-US" altLang="ko-KR" sz="1400" dirty="0">
                <a:solidFill>
                  <a:schemeClr val="bg1"/>
                </a:solidFill>
              </a:rPr>
              <a:t> → 10</a:t>
            </a:r>
            <a:r>
              <a:rPr lang="en-US" altLang="ko-KR" sz="1400" baseline="30000" dirty="0">
                <a:solidFill>
                  <a:schemeClr val="bg1"/>
                </a:solidFill>
              </a:rPr>
              <a:t>8.3</a:t>
            </a:r>
            <a:r>
              <a:rPr lang="en-US" altLang="ko-KR" sz="1400" dirty="0">
                <a:solidFill>
                  <a:schemeClr val="bg1"/>
                </a:solidFill>
              </a:rPr>
              <a:t> TCID</a:t>
            </a:r>
            <a:r>
              <a:rPr lang="en-US" altLang="ko-KR" sz="1400" baseline="-25000" dirty="0">
                <a:solidFill>
                  <a:schemeClr val="bg1"/>
                </a:solidFill>
              </a:rPr>
              <a:t>50</a:t>
            </a:r>
            <a:r>
              <a:rPr lang="en-US" altLang="ko-KR" sz="1400" dirty="0">
                <a:solidFill>
                  <a:schemeClr val="bg1"/>
                </a:solidFill>
              </a:rPr>
              <a:t>/㎖)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/>
                </a:solidFill>
              </a:rPr>
              <a:t>PRRS </a:t>
            </a:r>
            <a:r>
              <a:rPr lang="ko-KR" altLang="en-US" sz="1400" dirty="0">
                <a:solidFill>
                  <a:schemeClr val="bg1"/>
                </a:solidFill>
              </a:rPr>
              <a:t>생백신 보관 안정성 </a:t>
            </a:r>
            <a:r>
              <a:rPr lang="en-US" altLang="ko-KR" sz="1400" dirty="0">
                <a:solidFill>
                  <a:schemeClr val="bg1"/>
                </a:solidFill>
              </a:rPr>
              <a:t>24</a:t>
            </a:r>
            <a:r>
              <a:rPr lang="ko-KR" altLang="en-US" sz="1400" dirty="0">
                <a:solidFill>
                  <a:schemeClr val="bg1"/>
                </a:solidFill>
              </a:rPr>
              <a:t>개월 확보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DD89544B-9738-4641-803D-0750D8B33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56BCA3EC-FF35-47B3-927B-65F4CDBC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791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08A914-8704-4ECD-9F83-593F6D10C57C}"/>
              </a:ext>
            </a:extLst>
          </p:cNvPr>
          <p:cNvSpPr/>
          <p:nvPr/>
        </p:nvSpPr>
        <p:spPr>
          <a:xfrm>
            <a:off x="119742" y="130628"/>
            <a:ext cx="11952515" cy="6596744"/>
          </a:xfrm>
          <a:prstGeom prst="rect">
            <a:avLst/>
          </a:prstGeom>
          <a:noFill/>
          <a:ln w="57150"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22F57-5250-45B8-B4DE-D3D8EBD0C4AB}"/>
              </a:ext>
            </a:extLst>
          </p:cNvPr>
          <p:cNvSpPr txBox="1"/>
          <p:nvPr/>
        </p:nvSpPr>
        <p:spPr>
          <a:xfrm>
            <a:off x="4949950" y="433137"/>
            <a:ext cx="6744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FFD9BE"/>
                </a:solidFill>
              </a:rPr>
              <a:t>재조합단백질 백신 공정개발</a:t>
            </a:r>
            <a:endParaRPr lang="ko-KR" altLang="en-US" sz="2400" b="1" dirty="0">
              <a:solidFill>
                <a:srgbClr val="F49F85"/>
              </a:solidFill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56BCA3EC-FF35-47B3-927B-65F4CDBC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B71AA730-1A82-4F2A-96A1-76BE1FE16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8" name="Shape 1">
            <a:extLst>
              <a:ext uri="{FF2B5EF4-FFF2-40B4-BE49-F238E27FC236}">
                <a16:creationId xmlns:a16="http://schemas.microsoft.com/office/drawing/2014/main" id="{AA376DE9-8C06-44BA-A4DB-2C8C832F3268}"/>
              </a:ext>
            </a:extLst>
          </p:cNvPr>
          <p:cNvSpPr/>
          <p:nvPr/>
        </p:nvSpPr>
        <p:spPr>
          <a:xfrm>
            <a:off x="5011282" y="1371187"/>
            <a:ext cx="3104503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5A538F31-043F-45D1-99C6-2F60028148AA}"/>
              </a:ext>
            </a:extLst>
          </p:cNvPr>
          <p:cNvSpPr/>
          <p:nvPr/>
        </p:nvSpPr>
        <p:spPr>
          <a:xfrm>
            <a:off x="5250597" y="1610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  <a:t>COVID-19 항원 개발</a:t>
            </a:r>
            <a:endParaRPr lang="en-US" sz="2200" b="1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CF435CB5-B36A-4480-B347-03F25AF30347}"/>
              </a:ext>
            </a:extLst>
          </p:cNvPr>
          <p:cNvSpPr/>
          <p:nvPr/>
        </p:nvSpPr>
        <p:spPr>
          <a:xfrm>
            <a:off x="5250597" y="2106041"/>
            <a:ext cx="31045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  <a:t>S1, RBD expression </a:t>
            </a:r>
            <a:br>
              <a:rPr lang="en-US" sz="1850" dirty="0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</a:br>
            <a:r>
              <a:rPr lang="en-US" sz="1850" dirty="0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  <a:t>CHO cell </a:t>
            </a:r>
            <a:r>
              <a:rPr lang="en-US" sz="1850" dirty="0" err="1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  <a:t>배양</a:t>
            </a:r>
            <a:r>
              <a:rPr lang="en-US" sz="1850" dirty="0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850" dirty="0" err="1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  <a:t>최적화</a:t>
            </a:r>
            <a:endParaRPr lang="en-US" sz="1850" dirty="0">
              <a:solidFill>
                <a:srgbClr val="F9EEE7"/>
              </a:solidFill>
              <a:ea typeface="Quattrocento" pitchFamily="34" charset="-122"/>
              <a:cs typeface="Quattrocento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US" sz="1400" dirty="0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  <a:t>(daily </a:t>
            </a:r>
            <a:r>
              <a:rPr lang="en-US" sz="1400" dirty="0" err="1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  <a:t>mornitoring</a:t>
            </a:r>
            <a:r>
              <a:rPr lang="en-US" sz="1400" dirty="0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  <a:t> &amp; feeding)</a:t>
            </a:r>
            <a:endParaRPr lang="en-US" sz="1400" dirty="0"/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BAF50B4-4D32-49DF-9A9F-12B72140D824}"/>
              </a:ext>
            </a:extLst>
          </p:cNvPr>
          <p:cNvSpPr/>
          <p:nvPr/>
        </p:nvSpPr>
        <p:spPr>
          <a:xfrm>
            <a:off x="8355100" y="1371187"/>
            <a:ext cx="3104503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20E11D26-7E10-4EFF-88F6-1C3761DA63B4}"/>
              </a:ext>
            </a:extLst>
          </p:cNvPr>
          <p:cNvSpPr/>
          <p:nvPr/>
        </p:nvSpPr>
        <p:spPr>
          <a:xfrm>
            <a:off x="8594415" y="1610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  <a:t>정제 공정</a:t>
            </a:r>
            <a:endParaRPr lang="en-US" sz="2200" b="1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A9CBE957-35A4-4697-A037-D96A0621D68E}"/>
              </a:ext>
            </a:extLst>
          </p:cNvPr>
          <p:cNvSpPr/>
          <p:nvPr/>
        </p:nvSpPr>
        <p:spPr>
          <a:xfrm>
            <a:off x="8558319" y="2106041"/>
            <a:ext cx="27954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  <a:t>FPLC를 </a:t>
            </a:r>
            <a:r>
              <a:rPr lang="en-US" sz="1850" dirty="0" err="1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  <a:t>이용한</a:t>
            </a:r>
            <a:r>
              <a:rPr lang="en-US" sz="1850" dirty="0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  <a:t> </a:t>
            </a:r>
            <a:br>
              <a:rPr lang="en-US" sz="1850" dirty="0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</a:br>
            <a:r>
              <a:rPr lang="en-US" sz="1850" dirty="0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  <a:t>S1, RBD </a:t>
            </a:r>
            <a:r>
              <a:rPr lang="en-US" sz="1850" dirty="0" err="1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  <a:t>정제</a:t>
            </a:r>
            <a:r>
              <a:rPr lang="en-US" sz="1850" dirty="0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ko-KR" altLang="en-US" sz="1850" dirty="0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  <a:t>조건 셋업</a:t>
            </a:r>
            <a:br>
              <a:rPr lang="en-US" sz="1850" dirty="0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</a:br>
            <a:endParaRPr lang="en-US" sz="1850" dirty="0"/>
          </a:p>
        </p:txBody>
      </p:sp>
      <p:sp>
        <p:nvSpPr>
          <p:cNvPr id="14" name="Shape 7">
            <a:extLst>
              <a:ext uri="{FF2B5EF4-FFF2-40B4-BE49-F238E27FC236}">
                <a16:creationId xmlns:a16="http://schemas.microsoft.com/office/drawing/2014/main" id="{E165FB65-F2B9-436D-BB49-566A41B58AFA}"/>
              </a:ext>
            </a:extLst>
          </p:cNvPr>
          <p:cNvSpPr/>
          <p:nvPr/>
        </p:nvSpPr>
        <p:spPr>
          <a:xfrm>
            <a:off x="5011282" y="3733744"/>
            <a:ext cx="6448321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87A7E64D-2F75-4E40-8599-BC3B85EA1506}"/>
              </a:ext>
            </a:extLst>
          </p:cNvPr>
          <p:cNvSpPr/>
          <p:nvPr/>
        </p:nvSpPr>
        <p:spPr>
          <a:xfrm>
            <a:off x="5250597" y="39730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  <a:t>Scale-up</a:t>
            </a:r>
            <a:endParaRPr lang="en-US" sz="2200" b="1" dirty="0"/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FF28E8AA-6E22-4BCB-A3C2-59CD9A806597}"/>
              </a:ext>
            </a:extLst>
          </p:cNvPr>
          <p:cNvSpPr/>
          <p:nvPr/>
        </p:nvSpPr>
        <p:spPr>
          <a:xfrm>
            <a:off x="5250597" y="4468598"/>
            <a:ext cx="57674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  <a:t>3D wave bag 공정 scale-up (25L bag) </a:t>
            </a:r>
            <a:r>
              <a:rPr lang="ko-KR" altLang="en-US" sz="1850" dirty="0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  <a:t>시도</a:t>
            </a:r>
            <a:endParaRPr lang="en-US" sz="1850" dirty="0"/>
          </a:p>
        </p:txBody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5EFC87D5-A1B3-4005-8C21-60CAC481864C}"/>
              </a:ext>
            </a:extLst>
          </p:cNvPr>
          <p:cNvSpPr/>
          <p:nvPr/>
        </p:nvSpPr>
        <p:spPr>
          <a:xfrm>
            <a:off x="5011282" y="5340619"/>
            <a:ext cx="65096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F9C82"/>
                </a:solidFill>
                <a:ea typeface="Quattrocento" pitchFamily="34" charset="-122"/>
                <a:cs typeface="Quattrocento" pitchFamily="34" charset="-120"/>
              </a:rPr>
              <a:t>Viability 60% </a:t>
            </a:r>
            <a:r>
              <a:rPr lang="en-US" sz="1850" b="1" dirty="0" err="1">
                <a:solidFill>
                  <a:srgbClr val="EF9C82"/>
                </a:solidFill>
                <a:ea typeface="Quattrocento" pitchFamily="34" charset="-122"/>
                <a:cs typeface="Quattrocento" pitchFamily="34" charset="-120"/>
              </a:rPr>
              <a:t>이상</a:t>
            </a:r>
            <a:r>
              <a:rPr lang="en-US" sz="1850" b="1" dirty="0">
                <a:solidFill>
                  <a:srgbClr val="EF9C82"/>
                </a:solidFill>
                <a:ea typeface="Quattrocento" pitchFamily="34" charset="-122"/>
                <a:cs typeface="Quattrocento" pitchFamily="34" charset="-120"/>
              </a:rPr>
              <a:t>, 10일 </a:t>
            </a:r>
            <a:r>
              <a:rPr lang="en-US" sz="1850" b="1" dirty="0" err="1">
                <a:solidFill>
                  <a:srgbClr val="EF9C82"/>
                </a:solidFill>
                <a:ea typeface="Quattrocento" pitchFamily="34" charset="-122"/>
                <a:cs typeface="Quattrocento" pitchFamily="34" charset="-120"/>
              </a:rPr>
              <a:t>이상</a:t>
            </a:r>
            <a:r>
              <a:rPr lang="en-US" sz="1850" b="1" dirty="0">
                <a:solidFill>
                  <a:srgbClr val="EF9C82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850" b="1" dirty="0" err="1">
                <a:solidFill>
                  <a:srgbClr val="EF9C82"/>
                </a:solidFill>
                <a:ea typeface="Quattrocento" pitchFamily="34" charset="-122"/>
                <a:cs typeface="Quattrocento" pitchFamily="34" charset="-120"/>
              </a:rPr>
              <a:t>유지</a:t>
            </a:r>
            <a:r>
              <a:rPr lang="en-US" sz="1850" b="1" dirty="0">
                <a:solidFill>
                  <a:srgbClr val="EF9C82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ko-KR" altLang="en-US" sz="1850" b="1" dirty="0">
                <a:solidFill>
                  <a:srgbClr val="EF9C82"/>
                </a:solidFill>
                <a:ea typeface="Quattrocento" pitchFamily="34" charset="-122"/>
                <a:cs typeface="Quattrocento" pitchFamily="34" charset="-120"/>
              </a:rPr>
              <a:t>성공</a:t>
            </a:r>
            <a:endParaRPr lang="en-US" sz="1850" b="1" dirty="0">
              <a:solidFill>
                <a:srgbClr val="EF9C82"/>
              </a:solidFill>
              <a:ea typeface="Quattrocento" pitchFamily="34" charset="-122"/>
              <a:cs typeface="Quattrocento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US" altLang="ko-KR" sz="185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1㎎/㎖ </a:t>
            </a:r>
            <a:r>
              <a:rPr lang="en-US" altLang="ko-KR" sz="1850" b="1" dirty="0" err="1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이상</a:t>
            </a:r>
            <a:r>
              <a:rPr lang="en-US" altLang="ko-KR" sz="185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altLang="ko-KR" sz="1850" b="1" dirty="0" err="1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수율</a:t>
            </a:r>
            <a:r>
              <a:rPr lang="en-US" altLang="ko-KR" sz="185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altLang="ko-KR" sz="1850" b="1" dirty="0" err="1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확보</a:t>
            </a:r>
            <a:endParaRPr lang="en-US" sz="1850" b="1" dirty="0">
              <a:solidFill>
                <a:srgbClr val="F49F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23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08A914-8704-4ECD-9F83-593F6D10C57C}"/>
              </a:ext>
            </a:extLst>
          </p:cNvPr>
          <p:cNvSpPr/>
          <p:nvPr/>
        </p:nvSpPr>
        <p:spPr>
          <a:xfrm>
            <a:off x="119742" y="130628"/>
            <a:ext cx="11952515" cy="6596744"/>
          </a:xfrm>
          <a:prstGeom prst="rect">
            <a:avLst/>
          </a:prstGeom>
          <a:noFill/>
          <a:ln w="57150"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22F57-5250-45B8-B4DE-D3D8EBD0C4AB}"/>
              </a:ext>
            </a:extLst>
          </p:cNvPr>
          <p:cNvSpPr txBox="1"/>
          <p:nvPr/>
        </p:nvSpPr>
        <p:spPr>
          <a:xfrm>
            <a:off x="577516" y="417096"/>
            <a:ext cx="9489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FFD9BE"/>
                </a:solidFill>
              </a:rPr>
              <a:t>어떤 연구원인가</a:t>
            </a:r>
            <a:r>
              <a:rPr lang="en-US" altLang="ko-KR" sz="4000" b="1" dirty="0">
                <a:solidFill>
                  <a:srgbClr val="FFD9BE"/>
                </a:solidFill>
              </a:rPr>
              <a:t>?</a:t>
            </a:r>
            <a:r>
              <a:rPr lang="en-US" altLang="ko-KR" sz="4000" b="1" dirty="0">
                <a:solidFill>
                  <a:srgbClr val="F49F85"/>
                </a:solidFill>
              </a:rPr>
              <a:t>_case 1</a:t>
            </a:r>
            <a:endParaRPr lang="ko-KR" altLang="en-US" sz="2400" b="1" dirty="0">
              <a:solidFill>
                <a:srgbClr val="F49F85"/>
              </a:solidFill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133802FB-682E-4DE6-81BB-0C0396CE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56BCA3EC-FF35-47B3-927B-65F4CDBC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5A4E2-7995-4493-84D5-1A85ED164870}"/>
              </a:ext>
            </a:extLst>
          </p:cNvPr>
          <p:cNvSpPr txBox="1"/>
          <p:nvPr/>
        </p:nvSpPr>
        <p:spPr>
          <a:xfrm>
            <a:off x="577516" y="1216982"/>
            <a:ext cx="577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49F85"/>
                </a:solidFill>
              </a:rPr>
              <a:t>협업을 통해 어려움을 극복해내는 팀원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ECEB0-4C95-44D2-B37B-E9EC2F2F5102}"/>
              </a:ext>
            </a:extLst>
          </p:cNvPr>
          <p:cNvSpPr txBox="1"/>
          <p:nvPr/>
        </p:nvSpPr>
        <p:spPr>
          <a:xfrm>
            <a:off x="1896820" y="2982941"/>
            <a:ext cx="5657907" cy="14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원인</a:t>
            </a:r>
            <a:r>
              <a:rPr lang="en-US" altLang="ko-KR" b="1" dirty="0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분석</a:t>
            </a: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실험을 설계한 연구원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</a:rPr>
              <a:t>의뢰사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과 지속적 소통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 err="1">
                <a:solidFill>
                  <a:schemeClr val="bg1"/>
                </a:solidFill>
              </a:rPr>
              <a:t>조건별</a:t>
            </a:r>
            <a:r>
              <a:rPr lang="ko-KR" altLang="en-US" sz="1400" dirty="0">
                <a:solidFill>
                  <a:schemeClr val="bg1"/>
                </a:solidFill>
              </a:rPr>
              <a:t> 실험 수행 및 결과 공유</a:t>
            </a: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-&gt; </a:t>
            </a:r>
            <a:r>
              <a:rPr lang="ko-KR" altLang="en-US" sz="1400" dirty="0">
                <a:solidFill>
                  <a:schemeClr val="bg1"/>
                </a:solidFill>
              </a:rPr>
              <a:t>건조 단계의 환경 차이로 인한 오차 발생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63CF2-6968-4879-9D97-26E47B9157CD}"/>
              </a:ext>
            </a:extLst>
          </p:cNvPr>
          <p:cNvSpPr txBox="1"/>
          <p:nvPr/>
        </p:nvSpPr>
        <p:spPr>
          <a:xfrm>
            <a:off x="1896820" y="1823862"/>
            <a:ext cx="4217426" cy="1056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altLang="ko-KR" b="1" dirty="0" err="1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문제</a:t>
            </a:r>
            <a:r>
              <a:rPr lang="en-US" altLang="ko-KR" b="1" dirty="0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발생</a:t>
            </a:r>
            <a:endParaRPr lang="en-US" altLang="ko-KR" b="1" dirty="0">
              <a:solidFill>
                <a:schemeClr val="bg1"/>
              </a:solidFill>
              <a:ea typeface="Quattrocento" pitchFamily="34" charset="-122"/>
              <a:cs typeface="Quattrocento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CDMO </a:t>
            </a:r>
            <a:r>
              <a:rPr lang="en-US" altLang="ko-KR" sz="1400" dirty="0" err="1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 IPC </a:t>
            </a:r>
            <a:r>
              <a:rPr lang="en-US" altLang="ko-KR" sz="1400" dirty="0" err="1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과정에서</a:t>
            </a:r>
            <a:r>
              <a:rPr lang="en-US" altLang="ko-KR" sz="1400" dirty="0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In-house ELISA </a:t>
            </a:r>
            <a:r>
              <a:rPr lang="en-US" altLang="ko-KR" sz="1400" dirty="0" err="1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시험</a:t>
            </a:r>
            <a:r>
              <a:rPr lang="en-US" altLang="ko-KR" sz="1400" dirty="0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결과</a:t>
            </a:r>
            <a:r>
              <a:rPr lang="en-US" altLang="ko-KR" sz="1400" dirty="0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불일치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AB68B-9779-4DF1-93E3-DEDF25062E4B}"/>
              </a:ext>
            </a:extLst>
          </p:cNvPr>
          <p:cNvSpPr txBox="1"/>
          <p:nvPr/>
        </p:nvSpPr>
        <p:spPr>
          <a:xfrm>
            <a:off x="1896820" y="4521164"/>
            <a:ext cx="5657907" cy="111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해결 및 성과</a:t>
            </a:r>
            <a:endParaRPr lang="en-US" altLang="ko-KR" b="1" dirty="0">
              <a:solidFill>
                <a:schemeClr val="bg1"/>
              </a:solidFill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건조 조건 최적화로 데이터 신뢰도 확보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일정 지연 없이 프로젝트 진행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57ABFE7-2AA6-4112-8601-3A3B596C6298}"/>
              </a:ext>
            </a:extLst>
          </p:cNvPr>
          <p:cNvGrpSpPr/>
          <p:nvPr/>
        </p:nvGrpSpPr>
        <p:grpSpPr>
          <a:xfrm>
            <a:off x="577516" y="1822270"/>
            <a:ext cx="1085017" cy="1302068"/>
            <a:chOff x="4860759" y="1926934"/>
            <a:chExt cx="1085017" cy="1302068"/>
          </a:xfrm>
        </p:grpSpPr>
        <p:pic>
          <p:nvPicPr>
            <p:cNvPr id="15" name="Image 1" descr="preencoded.png">
              <a:extLst>
                <a:ext uri="{FF2B5EF4-FFF2-40B4-BE49-F238E27FC236}">
                  <a16:creationId xmlns:a16="http://schemas.microsoft.com/office/drawing/2014/main" id="{7C3F1C7F-A410-49D9-B219-A26071D69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759" y="1926934"/>
              <a:ext cx="1085017" cy="1302068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7CB6138-F040-47C7-8812-33942480732D}"/>
                </a:ext>
              </a:extLst>
            </p:cNvPr>
            <p:cNvSpPr/>
            <p:nvPr/>
          </p:nvSpPr>
          <p:spPr>
            <a:xfrm>
              <a:off x="5105400" y="2286000"/>
              <a:ext cx="590550" cy="552450"/>
            </a:xfrm>
            <a:prstGeom prst="rect">
              <a:avLst/>
            </a:prstGeom>
            <a:solidFill>
              <a:srgbClr val="315251"/>
            </a:solidFill>
            <a:ln>
              <a:solidFill>
                <a:srgbClr val="3152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래픽 16" descr="물음표 단색으로 채워진">
              <a:extLst>
                <a:ext uri="{FF2B5EF4-FFF2-40B4-BE49-F238E27FC236}">
                  <a16:creationId xmlns:a16="http://schemas.microsoft.com/office/drawing/2014/main" id="{4715E918-DF7D-4385-AE19-0FD92D84A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77127" y="2303536"/>
              <a:ext cx="652281" cy="652281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35FEAE-6ED1-497B-A4C6-79405D6D6973}"/>
              </a:ext>
            </a:extLst>
          </p:cNvPr>
          <p:cNvGrpSpPr/>
          <p:nvPr/>
        </p:nvGrpSpPr>
        <p:grpSpPr>
          <a:xfrm>
            <a:off x="577516" y="3124337"/>
            <a:ext cx="1085017" cy="1302068"/>
            <a:chOff x="4860759" y="3229001"/>
            <a:chExt cx="1085017" cy="1302068"/>
          </a:xfrm>
        </p:grpSpPr>
        <p:pic>
          <p:nvPicPr>
            <p:cNvPr id="20" name="Image 2" descr="preencoded.png">
              <a:extLst>
                <a:ext uri="{FF2B5EF4-FFF2-40B4-BE49-F238E27FC236}">
                  <a16:creationId xmlns:a16="http://schemas.microsoft.com/office/drawing/2014/main" id="{991D9661-D7CA-4AAB-91CE-FA29C9901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0759" y="3229001"/>
              <a:ext cx="1085017" cy="1302068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F2F5F48-A6FB-477B-A039-A2854F09CD13}"/>
                </a:ext>
              </a:extLst>
            </p:cNvPr>
            <p:cNvSpPr/>
            <p:nvPr/>
          </p:nvSpPr>
          <p:spPr>
            <a:xfrm>
              <a:off x="5105400" y="3588067"/>
              <a:ext cx="590550" cy="552450"/>
            </a:xfrm>
            <a:prstGeom prst="rect">
              <a:avLst/>
            </a:prstGeom>
            <a:solidFill>
              <a:srgbClr val="315251"/>
            </a:solidFill>
            <a:ln>
              <a:solidFill>
                <a:srgbClr val="3152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래픽 21" descr="돋보기 단색으로 채워진">
              <a:extLst>
                <a:ext uri="{FF2B5EF4-FFF2-40B4-BE49-F238E27FC236}">
                  <a16:creationId xmlns:a16="http://schemas.microsoft.com/office/drawing/2014/main" id="{E697C9B1-3112-414E-A387-87D745AEA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05400" y="3619545"/>
              <a:ext cx="651600" cy="6516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C0EED5A-6F76-408C-9CD9-F883B7044359}"/>
              </a:ext>
            </a:extLst>
          </p:cNvPr>
          <p:cNvGrpSpPr/>
          <p:nvPr/>
        </p:nvGrpSpPr>
        <p:grpSpPr>
          <a:xfrm>
            <a:off x="577516" y="4426405"/>
            <a:ext cx="1085017" cy="1302068"/>
            <a:chOff x="4860759" y="4531069"/>
            <a:chExt cx="1085017" cy="1302068"/>
          </a:xfrm>
        </p:grpSpPr>
        <p:pic>
          <p:nvPicPr>
            <p:cNvPr id="24" name="Image 3" descr="preencoded.png">
              <a:extLst>
                <a:ext uri="{FF2B5EF4-FFF2-40B4-BE49-F238E27FC236}">
                  <a16:creationId xmlns:a16="http://schemas.microsoft.com/office/drawing/2014/main" id="{28535DE1-C7C6-448D-9FCA-9CDBC4429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60759" y="4531069"/>
              <a:ext cx="1085017" cy="1302068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C3D0E7C-B033-470C-8DF0-FB2A8F1F76F0}"/>
                </a:ext>
              </a:extLst>
            </p:cNvPr>
            <p:cNvSpPr/>
            <p:nvPr/>
          </p:nvSpPr>
          <p:spPr>
            <a:xfrm>
              <a:off x="5106905" y="4905877"/>
              <a:ext cx="590550" cy="552450"/>
            </a:xfrm>
            <a:prstGeom prst="rect">
              <a:avLst/>
            </a:prstGeom>
            <a:solidFill>
              <a:srgbClr val="315251"/>
            </a:solidFill>
            <a:ln>
              <a:solidFill>
                <a:srgbClr val="3152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래픽 25" descr="느낌표 단색으로 채워진">
              <a:extLst>
                <a:ext uri="{FF2B5EF4-FFF2-40B4-BE49-F238E27FC236}">
                  <a16:creationId xmlns:a16="http://schemas.microsoft.com/office/drawing/2014/main" id="{0A48E317-B5BD-4AE3-AD54-05FAC7F9F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05400" y="4915438"/>
              <a:ext cx="651600" cy="651600"/>
            </a:xfrm>
            <a:prstGeom prst="rect">
              <a:avLst/>
            </a:prstGeom>
          </p:spPr>
        </p:pic>
      </p:grpSp>
      <p:sp>
        <p:nvSpPr>
          <p:cNvPr id="27" name="Shape 8">
            <a:extLst>
              <a:ext uri="{FF2B5EF4-FFF2-40B4-BE49-F238E27FC236}">
                <a16:creationId xmlns:a16="http://schemas.microsoft.com/office/drawing/2014/main" id="{38841F33-A890-4D68-8E7D-464D4507D74F}"/>
              </a:ext>
            </a:extLst>
          </p:cNvPr>
          <p:cNvSpPr/>
          <p:nvPr/>
        </p:nvSpPr>
        <p:spPr>
          <a:xfrm>
            <a:off x="577683" y="5936823"/>
            <a:ext cx="30480" cy="54000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2591D9-8FC1-4181-8843-8C46D59BAEA5}"/>
              </a:ext>
            </a:extLst>
          </p:cNvPr>
          <p:cNvSpPr txBox="1"/>
          <p:nvPr/>
        </p:nvSpPr>
        <p:spPr>
          <a:xfrm>
            <a:off x="727905" y="5837784"/>
            <a:ext cx="6658187" cy="69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데이터</a:t>
            </a:r>
            <a:r>
              <a:rPr lang="en-US" altLang="ko-KR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altLang="ko-KR" sz="1400" b="1" dirty="0" err="1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기반</a:t>
            </a:r>
            <a:r>
              <a:rPr lang="en-US" altLang="ko-KR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altLang="ko-KR" sz="1400" b="1" dirty="0" err="1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문제</a:t>
            </a:r>
            <a:r>
              <a:rPr lang="en-US" altLang="ko-KR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altLang="ko-KR" sz="1400" b="1" dirty="0" err="1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분석과</a:t>
            </a:r>
            <a:r>
              <a:rPr lang="en-US" altLang="ko-KR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altLang="ko-KR" sz="1400" b="1" dirty="0" err="1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다양한</a:t>
            </a:r>
            <a:r>
              <a:rPr lang="en-US" altLang="ko-KR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altLang="ko-KR" sz="1400" b="1" dirty="0" err="1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이해관계자와의</a:t>
            </a:r>
            <a:r>
              <a:rPr lang="en-US" altLang="ko-KR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altLang="ko-KR" sz="1400" b="1" dirty="0" err="1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협업을</a:t>
            </a:r>
            <a:r>
              <a:rPr lang="en-US" altLang="ko-KR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altLang="ko-KR" sz="1400" b="1" dirty="0" err="1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통해</a:t>
            </a:r>
            <a:r>
              <a:rPr lang="en-US" altLang="ko-KR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맡은</a:t>
            </a:r>
            <a:r>
              <a:rPr lang="en-US" altLang="ko-KR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altLang="ko-KR" sz="1400" b="1" dirty="0" err="1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프로젝트를</a:t>
            </a:r>
            <a:r>
              <a:rPr lang="en-US" altLang="ko-KR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altLang="ko-KR" sz="1400" b="1" dirty="0" err="1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철저히</a:t>
            </a:r>
            <a:r>
              <a:rPr lang="en-US" altLang="ko-KR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altLang="ko-KR" sz="1400" b="1" dirty="0" err="1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관리하고</a:t>
            </a:r>
            <a:r>
              <a:rPr lang="en-US" altLang="ko-KR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altLang="ko-KR" sz="1400" b="1" dirty="0" err="1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원활히</a:t>
            </a:r>
            <a:r>
              <a:rPr lang="en-US" altLang="ko-KR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altLang="ko-KR" sz="1400" b="1" dirty="0" err="1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진행될</a:t>
            </a:r>
            <a:r>
              <a:rPr lang="en-US" altLang="ko-KR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 수 </a:t>
            </a:r>
            <a:r>
              <a:rPr lang="en-US" altLang="ko-KR" sz="1400" b="1" dirty="0" err="1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있도록</a:t>
            </a:r>
            <a:r>
              <a:rPr lang="en-US" altLang="ko-KR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altLang="ko-KR" sz="1400" b="1" dirty="0" err="1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기여하겠습니다</a:t>
            </a:r>
            <a:r>
              <a:rPr lang="en-US" altLang="ko-KR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.</a:t>
            </a:r>
            <a:endParaRPr lang="ko-KR" altLang="en-US" sz="1400" b="1" dirty="0">
              <a:solidFill>
                <a:srgbClr val="F49F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95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08A914-8704-4ECD-9F83-593F6D10C57C}"/>
              </a:ext>
            </a:extLst>
          </p:cNvPr>
          <p:cNvSpPr/>
          <p:nvPr/>
        </p:nvSpPr>
        <p:spPr>
          <a:xfrm>
            <a:off x="119742" y="130628"/>
            <a:ext cx="11952515" cy="6596744"/>
          </a:xfrm>
          <a:prstGeom prst="rect">
            <a:avLst/>
          </a:prstGeom>
          <a:noFill/>
          <a:ln w="57150"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22F57-5250-45B8-B4DE-D3D8EBD0C4AB}"/>
              </a:ext>
            </a:extLst>
          </p:cNvPr>
          <p:cNvSpPr txBox="1"/>
          <p:nvPr/>
        </p:nvSpPr>
        <p:spPr>
          <a:xfrm>
            <a:off x="4860759" y="422847"/>
            <a:ext cx="6027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FFD9BE"/>
                </a:solidFill>
              </a:rPr>
              <a:t>어떤 연구원인가</a:t>
            </a:r>
            <a:r>
              <a:rPr lang="en-US" altLang="ko-KR" sz="4000" b="1" dirty="0">
                <a:solidFill>
                  <a:srgbClr val="FFD9BE"/>
                </a:solidFill>
              </a:rPr>
              <a:t>?</a:t>
            </a:r>
            <a:r>
              <a:rPr lang="en-US" altLang="ko-KR" sz="4000" b="1" dirty="0">
                <a:solidFill>
                  <a:srgbClr val="F49F85"/>
                </a:solidFill>
              </a:rPr>
              <a:t>_case 2</a:t>
            </a:r>
            <a:endParaRPr lang="ko-KR" altLang="en-US" sz="2400" b="1" dirty="0">
              <a:solidFill>
                <a:srgbClr val="F49F85"/>
              </a:solidFill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56BCA3EC-FF35-47B3-927B-65F4CDBC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4B37-4B82-4A10-904C-4EA7F4E20508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E74C8860-0B40-400A-843C-204EF525F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A217CD3-C2C8-4B07-A230-15D1B095F371}"/>
              </a:ext>
            </a:extLst>
          </p:cNvPr>
          <p:cNvSpPr txBox="1"/>
          <p:nvPr/>
        </p:nvSpPr>
        <p:spPr>
          <a:xfrm>
            <a:off x="4860759" y="1261361"/>
            <a:ext cx="577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49F85"/>
                </a:solidFill>
              </a:rPr>
              <a:t>주인의식을 바탕으로 업무에 임하는 팀원</a:t>
            </a:r>
          </a:p>
        </p:txBody>
      </p:sp>
      <p:sp>
        <p:nvSpPr>
          <p:cNvPr id="39" name="Shape 1">
            <a:extLst>
              <a:ext uri="{FF2B5EF4-FFF2-40B4-BE49-F238E27FC236}">
                <a16:creationId xmlns:a16="http://schemas.microsoft.com/office/drawing/2014/main" id="{1B3CC1FC-4849-4475-B38E-2907D3F095FA}"/>
              </a:ext>
            </a:extLst>
          </p:cNvPr>
          <p:cNvSpPr/>
          <p:nvPr/>
        </p:nvSpPr>
        <p:spPr>
          <a:xfrm>
            <a:off x="5234106" y="1766706"/>
            <a:ext cx="30480" cy="4162544"/>
          </a:xfrm>
          <a:prstGeom prst="roundRect">
            <a:avLst>
              <a:gd name="adj" fmla="val 106469"/>
            </a:avLst>
          </a:prstGeom>
          <a:solidFill>
            <a:srgbClr val="4A6B6A"/>
          </a:solidFill>
          <a:ln/>
        </p:spPr>
      </p:sp>
      <p:sp>
        <p:nvSpPr>
          <p:cNvPr id="40" name="Shape 2">
            <a:extLst>
              <a:ext uri="{FF2B5EF4-FFF2-40B4-BE49-F238E27FC236}">
                <a16:creationId xmlns:a16="http://schemas.microsoft.com/office/drawing/2014/main" id="{E602FEE2-7759-44EF-AFFE-BC2EDA7919A8}"/>
              </a:ext>
            </a:extLst>
          </p:cNvPr>
          <p:cNvSpPr/>
          <p:nvPr/>
        </p:nvSpPr>
        <p:spPr>
          <a:xfrm>
            <a:off x="5446990" y="1994830"/>
            <a:ext cx="649010" cy="30480"/>
          </a:xfrm>
          <a:prstGeom prst="roundRect">
            <a:avLst>
              <a:gd name="adj" fmla="val 106469"/>
            </a:avLst>
          </a:prstGeom>
          <a:solidFill>
            <a:srgbClr val="4A6B6A"/>
          </a:solidFill>
          <a:ln/>
        </p:spPr>
      </p:sp>
      <p:sp>
        <p:nvSpPr>
          <p:cNvPr id="41" name="Shape 3">
            <a:extLst>
              <a:ext uri="{FF2B5EF4-FFF2-40B4-BE49-F238E27FC236}">
                <a16:creationId xmlns:a16="http://schemas.microsoft.com/office/drawing/2014/main" id="{4CCBEF82-FC14-4CEA-9760-6C6B7BD52E9F}"/>
              </a:ext>
            </a:extLst>
          </p:cNvPr>
          <p:cNvSpPr/>
          <p:nvPr/>
        </p:nvSpPr>
        <p:spPr>
          <a:xfrm>
            <a:off x="4990742" y="1766706"/>
            <a:ext cx="486727" cy="486728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42" name="Text 4">
            <a:extLst>
              <a:ext uri="{FF2B5EF4-FFF2-40B4-BE49-F238E27FC236}">
                <a16:creationId xmlns:a16="http://schemas.microsoft.com/office/drawing/2014/main" id="{76B734D7-96A9-4F59-8338-934645FDC717}"/>
              </a:ext>
            </a:extLst>
          </p:cNvPr>
          <p:cNvSpPr/>
          <p:nvPr/>
        </p:nvSpPr>
        <p:spPr>
          <a:xfrm>
            <a:off x="5091457" y="1876897"/>
            <a:ext cx="305395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1</a:t>
            </a:r>
            <a:endParaRPr lang="en-US" sz="2400" b="1" dirty="0">
              <a:solidFill>
                <a:srgbClr val="F49F85"/>
              </a:solidFill>
            </a:endParaRPr>
          </a:p>
        </p:txBody>
      </p:sp>
      <p:sp>
        <p:nvSpPr>
          <p:cNvPr id="43" name="Shape 7">
            <a:extLst>
              <a:ext uri="{FF2B5EF4-FFF2-40B4-BE49-F238E27FC236}">
                <a16:creationId xmlns:a16="http://schemas.microsoft.com/office/drawing/2014/main" id="{D6355CC7-6213-4734-A075-DC98307708B5}"/>
              </a:ext>
            </a:extLst>
          </p:cNvPr>
          <p:cNvSpPr/>
          <p:nvPr/>
        </p:nvSpPr>
        <p:spPr>
          <a:xfrm>
            <a:off x="5446990" y="3641940"/>
            <a:ext cx="649010" cy="30480"/>
          </a:xfrm>
          <a:prstGeom prst="roundRect">
            <a:avLst>
              <a:gd name="adj" fmla="val 106469"/>
            </a:avLst>
          </a:prstGeom>
          <a:solidFill>
            <a:srgbClr val="4A6B6A"/>
          </a:solidFill>
          <a:ln/>
        </p:spPr>
      </p:sp>
      <p:sp>
        <p:nvSpPr>
          <p:cNvPr id="44" name="Shape 8">
            <a:extLst>
              <a:ext uri="{FF2B5EF4-FFF2-40B4-BE49-F238E27FC236}">
                <a16:creationId xmlns:a16="http://schemas.microsoft.com/office/drawing/2014/main" id="{2BBC68C0-78E1-43F7-83A2-3CA68D6F9B29}"/>
              </a:ext>
            </a:extLst>
          </p:cNvPr>
          <p:cNvSpPr/>
          <p:nvPr/>
        </p:nvSpPr>
        <p:spPr>
          <a:xfrm>
            <a:off x="4990742" y="3413817"/>
            <a:ext cx="486727" cy="486728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45" name="Text 9">
            <a:extLst>
              <a:ext uri="{FF2B5EF4-FFF2-40B4-BE49-F238E27FC236}">
                <a16:creationId xmlns:a16="http://schemas.microsoft.com/office/drawing/2014/main" id="{1823A14D-D58F-4AFC-95A3-FE605D674B3B}"/>
              </a:ext>
            </a:extLst>
          </p:cNvPr>
          <p:cNvSpPr/>
          <p:nvPr/>
        </p:nvSpPr>
        <p:spPr>
          <a:xfrm>
            <a:off x="5091457" y="3527170"/>
            <a:ext cx="305395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2</a:t>
            </a:r>
            <a:endParaRPr lang="en-US" sz="2400" b="1" dirty="0">
              <a:solidFill>
                <a:srgbClr val="F49F85"/>
              </a:solidFill>
            </a:endParaRPr>
          </a:p>
        </p:txBody>
      </p:sp>
      <p:sp>
        <p:nvSpPr>
          <p:cNvPr id="46" name="Shape 12">
            <a:extLst>
              <a:ext uri="{FF2B5EF4-FFF2-40B4-BE49-F238E27FC236}">
                <a16:creationId xmlns:a16="http://schemas.microsoft.com/office/drawing/2014/main" id="{B095D38C-AA32-447D-AAA8-E3E46C81D979}"/>
              </a:ext>
            </a:extLst>
          </p:cNvPr>
          <p:cNvSpPr/>
          <p:nvPr/>
        </p:nvSpPr>
        <p:spPr>
          <a:xfrm>
            <a:off x="5446990" y="4942936"/>
            <a:ext cx="649010" cy="30480"/>
          </a:xfrm>
          <a:prstGeom prst="roundRect">
            <a:avLst>
              <a:gd name="adj" fmla="val 106469"/>
            </a:avLst>
          </a:prstGeom>
          <a:solidFill>
            <a:srgbClr val="4A6B6A"/>
          </a:solidFill>
          <a:ln/>
        </p:spPr>
      </p:sp>
      <p:sp>
        <p:nvSpPr>
          <p:cNvPr id="47" name="Shape 13">
            <a:extLst>
              <a:ext uri="{FF2B5EF4-FFF2-40B4-BE49-F238E27FC236}">
                <a16:creationId xmlns:a16="http://schemas.microsoft.com/office/drawing/2014/main" id="{20951F5F-5865-4F23-BB52-3A0BD4A5D53E}"/>
              </a:ext>
            </a:extLst>
          </p:cNvPr>
          <p:cNvSpPr/>
          <p:nvPr/>
        </p:nvSpPr>
        <p:spPr>
          <a:xfrm>
            <a:off x="4990742" y="4714813"/>
            <a:ext cx="486727" cy="486728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48" name="Text 14">
            <a:extLst>
              <a:ext uri="{FF2B5EF4-FFF2-40B4-BE49-F238E27FC236}">
                <a16:creationId xmlns:a16="http://schemas.microsoft.com/office/drawing/2014/main" id="{97AADC0B-5525-47D6-9B3A-18AF4F857A72}"/>
              </a:ext>
            </a:extLst>
          </p:cNvPr>
          <p:cNvSpPr/>
          <p:nvPr/>
        </p:nvSpPr>
        <p:spPr>
          <a:xfrm>
            <a:off x="5091457" y="4827607"/>
            <a:ext cx="305395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3</a:t>
            </a:r>
            <a:endParaRPr lang="en-US" sz="2400" b="1" dirty="0">
              <a:solidFill>
                <a:srgbClr val="F49F85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18E381-8B5D-4C9D-BBA1-E526E15B21AF}"/>
              </a:ext>
            </a:extLst>
          </p:cNvPr>
          <p:cNvSpPr txBox="1"/>
          <p:nvPr/>
        </p:nvSpPr>
        <p:spPr>
          <a:xfrm>
            <a:off x="6210077" y="1648029"/>
            <a:ext cx="4511040" cy="1013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altLang="ko-KR" b="1" dirty="0" err="1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문제</a:t>
            </a:r>
            <a:r>
              <a:rPr lang="en-US" altLang="ko-KR" b="1" dirty="0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인식</a:t>
            </a:r>
            <a:endParaRPr lang="en-US" altLang="ko-KR" b="1" dirty="0">
              <a:solidFill>
                <a:schemeClr val="bg1"/>
              </a:solidFill>
              <a:ea typeface="Quattrocento" pitchFamily="34" charset="-122"/>
              <a:cs typeface="Quattrocento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PRRSV </a:t>
            </a:r>
            <a:r>
              <a:rPr lang="ko-KR" altLang="en-US" sz="1400" dirty="0">
                <a:solidFill>
                  <a:schemeClr val="bg1"/>
                </a:solidFill>
              </a:rPr>
              <a:t>배양 효율 최적화 중 유전자 재조합 </a:t>
            </a:r>
            <a:r>
              <a:rPr lang="en-US" altLang="ko-KR" sz="1400" dirty="0">
                <a:solidFill>
                  <a:schemeClr val="bg1"/>
                </a:solidFill>
              </a:rPr>
              <a:t>cell line</a:t>
            </a:r>
            <a:r>
              <a:rPr lang="ko-KR" altLang="en-US" sz="1400" dirty="0">
                <a:solidFill>
                  <a:schemeClr val="bg1"/>
                </a:solidFill>
              </a:rPr>
              <a:t>의 </a:t>
            </a:r>
            <a:r>
              <a:rPr lang="ko-KR" altLang="en-US" sz="1400" dirty="0" err="1">
                <a:solidFill>
                  <a:schemeClr val="bg1"/>
                </a:solidFill>
              </a:rPr>
              <a:t>계대</a:t>
            </a:r>
            <a:r>
              <a:rPr lang="ko-KR" altLang="en-US" sz="1400" dirty="0">
                <a:solidFill>
                  <a:schemeClr val="bg1"/>
                </a:solidFill>
              </a:rPr>
              <a:t> 한계 검토 필요성 발견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A42A10-C1CD-4059-A420-6464F3D8F6D8}"/>
              </a:ext>
            </a:extLst>
          </p:cNvPr>
          <p:cNvSpPr txBox="1"/>
          <p:nvPr/>
        </p:nvSpPr>
        <p:spPr>
          <a:xfrm>
            <a:off x="6210077" y="3227603"/>
            <a:ext cx="5773374" cy="1013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선제적 대응</a:t>
            </a:r>
            <a:endParaRPr lang="en-US" altLang="ko-KR" b="1" dirty="0">
              <a:solidFill>
                <a:schemeClr val="bg1"/>
              </a:solidFill>
              <a:ea typeface="Quattrocento" pitchFamily="34" charset="-122"/>
              <a:cs typeface="Quattrocento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허가 과정의 보완 요구를 사전 차단하기 위한 추가 실험 설계 및 실행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반복 실험을 통해 재현성 확보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FFB675-CE69-4FB2-B22A-254CD0246D95}"/>
              </a:ext>
            </a:extLst>
          </p:cNvPr>
          <p:cNvSpPr txBox="1"/>
          <p:nvPr/>
        </p:nvSpPr>
        <p:spPr>
          <a:xfrm>
            <a:off x="6210077" y="4531311"/>
            <a:ext cx="5773374" cy="1344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ea typeface="Quattrocento" pitchFamily="34" charset="-122"/>
                <a:cs typeface="Quattrocento" pitchFamily="34" charset="-120"/>
              </a:rPr>
              <a:t>성공적인 일정 관리</a:t>
            </a:r>
            <a:endParaRPr lang="en-US" altLang="ko-KR" b="1" dirty="0">
              <a:solidFill>
                <a:schemeClr val="bg1"/>
              </a:solidFill>
              <a:ea typeface="Quattrocento" pitchFamily="34" charset="-122"/>
              <a:cs typeface="Quattrocento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1</a:t>
            </a:r>
            <a:r>
              <a:rPr lang="ko-KR" altLang="en-US" sz="1400" dirty="0">
                <a:solidFill>
                  <a:schemeClr val="bg1"/>
                </a:solidFill>
              </a:rPr>
              <a:t>년 반 만에 모든 프로세스 마무리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일정 지연 없이 </a:t>
            </a:r>
            <a:r>
              <a:rPr lang="en-US" altLang="ko-KR" sz="1400" dirty="0">
                <a:solidFill>
                  <a:schemeClr val="bg1"/>
                </a:solidFill>
              </a:rPr>
              <a:t>QC, </a:t>
            </a:r>
            <a:r>
              <a:rPr lang="ko-KR" altLang="en-US" sz="1400" dirty="0">
                <a:solidFill>
                  <a:schemeClr val="bg1"/>
                </a:solidFill>
              </a:rPr>
              <a:t>생산으로의 기술이전도 진행하여 시험 백신 생산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목적 동물에서의 효능평가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야외임상</a:t>
            </a:r>
            <a:r>
              <a:rPr lang="en-US" altLang="ko-KR" sz="1400" dirty="0">
                <a:solidFill>
                  <a:schemeClr val="bg1"/>
                </a:solidFill>
              </a:rPr>
              <a:t>) </a:t>
            </a:r>
            <a:r>
              <a:rPr lang="ko-KR" altLang="en-US" sz="1400" dirty="0">
                <a:solidFill>
                  <a:schemeClr val="bg1"/>
                </a:solidFill>
              </a:rPr>
              <a:t>진행 가능</a:t>
            </a:r>
            <a:endParaRPr lang="ko-KR" altLang="en-US" dirty="0"/>
          </a:p>
        </p:txBody>
      </p:sp>
      <p:sp>
        <p:nvSpPr>
          <p:cNvPr id="52" name="Shape 8">
            <a:extLst>
              <a:ext uri="{FF2B5EF4-FFF2-40B4-BE49-F238E27FC236}">
                <a16:creationId xmlns:a16="http://schemas.microsoft.com/office/drawing/2014/main" id="{EEC25FFA-3C99-4193-ABBF-36D5BBBCE3D3}"/>
              </a:ext>
            </a:extLst>
          </p:cNvPr>
          <p:cNvSpPr/>
          <p:nvPr/>
        </p:nvSpPr>
        <p:spPr>
          <a:xfrm>
            <a:off x="5234106" y="6100261"/>
            <a:ext cx="30480" cy="54000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3D403F-74AD-4F52-A4EB-9C4AF7E97BF8}"/>
              </a:ext>
            </a:extLst>
          </p:cNvPr>
          <p:cNvSpPr txBox="1"/>
          <p:nvPr/>
        </p:nvSpPr>
        <p:spPr>
          <a:xfrm>
            <a:off x="5371996" y="5976986"/>
            <a:ext cx="6658187" cy="698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실험 디자인 단계에서부터 규제를 고려한 계획으로 </a:t>
            </a:r>
            <a:endParaRPr lang="en-US" altLang="ko-KR" sz="1400" b="1" dirty="0">
              <a:solidFill>
                <a:srgbClr val="F49F85"/>
              </a:solidFill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개발 기간 단축과 투자 비용 절감에 기여하고자 합니다</a:t>
            </a:r>
            <a:r>
              <a:rPr lang="en-US" altLang="ko-KR" sz="1400" b="1" dirty="0">
                <a:solidFill>
                  <a:srgbClr val="F49F85"/>
                </a:solidFill>
                <a:ea typeface="Quattrocento" pitchFamily="34" charset="-122"/>
                <a:cs typeface="Quattrocento" pitchFamily="34" charset="-120"/>
              </a:rPr>
              <a:t>.</a:t>
            </a:r>
            <a:endParaRPr lang="ko-KR" altLang="en-US" sz="1400" b="1" dirty="0">
              <a:solidFill>
                <a:srgbClr val="F49F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881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1178</Words>
  <Application>Microsoft Office PowerPoint</Application>
  <PresentationFormat>와이드스크린</PresentationFormat>
  <Paragraphs>203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새굴림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Jonghwan Lee</dc:creator>
  <cp:lastModifiedBy>Jonghwan Lee</cp:lastModifiedBy>
  <cp:revision>80</cp:revision>
  <dcterms:created xsi:type="dcterms:W3CDTF">2025-08-13T09:43:34Z</dcterms:created>
  <dcterms:modified xsi:type="dcterms:W3CDTF">2025-12-05T07:56:14Z</dcterms:modified>
</cp:coreProperties>
</file>